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25"/>
  </p:notesMasterIdLst>
  <p:sldIdLst>
    <p:sldId id="274" r:id="rId2"/>
    <p:sldId id="27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8" r:id="rId12"/>
    <p:sldId id="285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301" r:id="rId25"/>
    <p:sldId id="393" r:id="rId26"/>
    <p:sldId id="299" r:id="rId27"/>
    <p:sldId id="300" r:id="rId28"/>
    <p:sldId id="302" r:id="rId29"/>
    <p:sldId id="303" r:id="rId30"/>
    <p:sldId id="304" r:id="rId31"/>
    <p:sldId id="305" r:id="rId32"/>
    <p:sldId id="308" r:id="rId33"/>
    <p:sldId id="307" r:id="rId34"/>
    <p:sldId id="306" r:id="rId35"/>
    <p:sldId id="309" r:id="rId36"/>
    <p:sldId id="310" r:id="rId37"/>
    <p:sldId id="311" r:id="rId38"/>
    <p:sldId id="312" r:id="rId39"/>
    <p:sldId id="313" r:id="rId40"/>
    <p:sldId id="315" r:id="rId41"/>
    <p:sldId id="314" r:id="rId42"/>
    <p:sldId id="316" r:id="rId43"/>
    <p:sldId id="318" r:id="rId44"/>
    <p:sldId id="317" r:id="rId45"/>
    <p:sldId id="319" r:id="rId46"/>
    <p:sldId id="320" r:id="rId47"/>
    <p:sldId id="321" r:id="rId48"/>
    <p:sldId id="322" r:id="rId49"/>
    <p:sldId id="326" r:id="rId50"/>
    <p:sldId id="323" r:id="rId51"/>
    <p:sldId id="327" r:id="rId52"/>
    <p:sldId id="324" r:id="rId53"/>
    <p:sldId id="325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1" r:id="rId77"/>
    <p:sldId id="352" r:id="rId78"/>
    <p:sldId id="350" r:id="rId79"/>
    <p:sldId id="381" r:id="rId80"/>
    <p:sldId id="353" r:id="rId81"/>
    <p:sldId id="355" r:id="rId82"/>
    <p:sldId id="354" r:id="rId83"/>
    <p:sldId id="356" r:id="rId84"/>
    <p:sldId id="359" r:id="rId85"/>
    <p:sldId id="360" r:id="rId86"/>
    <p:sldId id="357" r:id="rId87"/>
    <p:sldId id="361" r:id="rId88"/>
    <p:sldId id="358" r:id="rId89"/>
    <p:sldId id="391" r:id="rId90"/>
    <p:sldId id="362" r:id="rId91"/>
    <p:sldId id="363" r:id="rId92"/>
    <p:sldId id="364" r:id="rId93"/>
    <p:sldId id="379" r:id="rId94"/>
    <p:sldId id="380" r:id="rId95"/>
    <p:sldId id="394" r:id="rId96"/>
    <p:sldId id="365" r:id="rId97"/>
    <p:sldId id="367" r:id="rId98"/>
    <p:sldId id="368" r:id="rId99"/>
    <p:sldId id="366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90" r:id="rId108"/>
    <p:sldId id="376" r:id="rId109"/>
    <p:sldId id="377" r:id="rId110"/>
    <p:sldId id="383" r:id="rId111"/>
    <p:sldId id="388" r:id="rId112"/>
    <p:sldId id="395" r:id="rId113"/>
    <p:sldId id="384" r:id="rId114"/>
    <p:sldId id="385" r:id="rId115"/>
    <p:sldId id="396" r:id="rId116"/>
    <p:sldId id="397" r:id="rId117"/>
    <p:sldId id="386" r:id="rId118"/>
    <p:sldId id="399" r:id="rId119"/>
    <p:sldId id="387" r:id="rId120"/>
    <p:sldId id="398" r:id="rId121"/>
    <p:sldId id="389" r:id="rId122"/>
    <p:sldId id="400" r:id="rId123"/>
    <p:sldId id="392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84" d="100"/>
          <a:sy n="84" d="100"/>
        </p:scale>
        <p:origin x="425" y="3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2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57200" y="293395"/>
            <a:ext cx="11359978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Distributed Systems Fail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89934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55" y="473251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806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79" y="5394963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A9925B-DD53-4D26-95C2-376F52521BA5}"/>
              </a:ext>
            </a:extLst>
          </p:cNvPr>
          <p:cNvSpPr/>
          <p:nvPr/>
        </p:nvSpPr>
        <p:spPr>
          <a:xfrm>
            <a:off x="97154" y="822961"/>
            <a:ext cx="12041506" cy="52292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/>
                </a:solidFill>
              </a:rPr>
              <a:t>dbContext.SaveChanges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2230504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90B9-BF4D-425B-A1E3-253426E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8C91-1878-4559-9CEB-BC1F021C3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06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2FAC97-F220-4939-B940-BDCF3FA7A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663052" y="729784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75BD68-143F-4E9C-B2D0-83D381B00A5E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B68E8F-C057-480A-82CB-A9A0E0E494DF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A0033D2C-BB87-46A0-8A9D-DFBB7A817685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25F88E-49CD-4FBF-8A8B-5960CE2F737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84928" y="2825184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377375-AFE2-4D6C-A488-5EED73B5CD4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2E26948-09E9-43A9-8584-BF62EDB5157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564194CF-309C-4400-A0B9-618A5C646BAE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FF8D52-C712-44BD-91C2-66801BB2727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13403" y="4707462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D5CE75A-B4AB-4F79-B0D9-3857CF981D52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22EB9E8-8956-4268-8E6D-CB74F2FC93A1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9C867B7-3F9C-4EB4-8676-991B68B38A4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8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EE3E5-3E8D-4D38-B0B4-BB4FE20539FD}"/>
              </a:ext>
            </a:extLst>
          </p:cNvPr>
          <p:cNvGrpSpPr/>
          <p:nvPr/>
        </p:nvGrpSpPr>
        <p:grpSpPr>
          <a:xfrm>
            <a:off x="1941189" y="865846"/>
            <a:ext cx="8309623" cy="5126308"/>
            <a:chOff x="1733704" y="636422"/>
            <a:chExt cx="4431514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EEF1AD-C7E0-4944-A0BD-1240ADB3A7F2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543CC8FE-9268-40F6-AEEA-A611EDAA2DA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6140B2-C59E-47C4-8C87-8EA766728D94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03E3A13-9151-4C0F-88FA-960572935345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820E6-C536-4CBD-94CA-B46A8D610F8F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58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CF733D40-C5AF-490D-A22B-93A302325429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C66E9E-44DC-4648-873F-26BD7163A502}"/>
                </a:ext>
              </a:extLst>
            </p:cNvPr>
            <p:cNvSpPr/>
            <p:nvPr/>
          </p:nvSpPr>
          <p:spPr>
            <a:xfrm>
              <a:off x="5243503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256E59-FAE8-4D05-B050-0320FB2E28BD}"/>
                </a:ext>
              </a:extLst>
            </p:cNvPr>
            <p:cNvSpPr/>
            <p:nvPr/>
          </p:nvSpPr>
          <p:spPr>
            <a:xfrm>
              <a:off x="5243499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80507-E62D-42D5-BCBE-99797597CCD3}"/>
                </a:ext>
              </a:extLst>
            </p:cNvPr>
            <p:cNvSpPr/>
            <p:nvPr/>
          </p:nvSpPr>
          <p:spPr>
            <a:xfrm>
              <a:off x="5243499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C30A34F-EE5E-4D2A-A9F8-2EFCFA80108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EB40A1-1155-4C93-A1D7-A835BD714479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632DC94-386F-4FBA-A1E3-68E57842E8E2}"/>
                </a:ext>
              </a:extLst>
            </p:cNvPr>
            <p:cNvCxnSpPr>
              <a:stCxn id="13" idx="3"/>
              <a:endCxn id="18" idx="1"/>
            </p:cNvCxnSpPr>
            <p:nvPr/>
          </p:nvCxnSpPr>
          <p:spPr>
            <a:xfrm flipV="1">
              <a:off x="4132477" y="736539"/>
              <a:ext cx="1111022" cy="18603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6A2B7E-4E9D-4571-907F-F89EDFE5DFDE}"/>
                </a:ext>
              </a:extLst>
            </p:cNvPr>
            <p:cNvCxnSpPr>
              <a:stCxn id="10" idx="2"/>
              <a:endCxn id="19" idx="0"/>
            </p:cNvCxnSpPr>
            <p:nvPr/>
          </p:nvCxnSpPr>
          <p:spPr>
            <a:xfrm flipH="1">
              <a:off x="5410467" y="1419149"/>
              <a:ext cx="293894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6E4262C-8E73-41CB-814E-F2A5FA562B13}"/>
                </a:ext>
              </a:extLst>
            </p:cNvPr>
            <p:cNvCxnSpPr>
              <a:stCxn id="11" idx="2"/>
              <a:endCxn id="20" idx="0"/>
            </p:cNvCxnSpPr>
            <p:nvPr/>
          </p:nvCxnSpPr>
          <p:spPr>
            <a:xfrm flipH="1">
              <a:off x="5414736" y="2465222"/>
              <a:ext cx="289621" cy="2633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Direct Access Storage 10">
              <a:extLst>
                <a:ext uri="{FF2B5EF4-FFF2-40B4-BE49-F238E27FC236}">
                  <a16:creationId xmlns:a16="http://schemas.microsoft.com/office/drawing/2014/main" id="{F39946F4-615D-4607-B09C-C474ECDFEDF0}"/>
                </a:ext>
              </a:extLst>
            </p:cNvPr>
            <p:cNvSpPr/>
            <p:nvPr/>
          </p:nvSpPr>
          <p:spPr>
            <a:xfrm>
              <a:off x="5243499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Direct Access Storage 29">
              <a:extLst>
                <a:ext uri="{FF2B5EF4-FFF2-40B4-BE49-F238E27FC236}">
                  <a16:creationId xmlns:a16="http://schemas.microsoft.com/office/drawing/2014/main" id="{5BEE45AF-75B3-4AC0-AEDE-27BD9C9D0DA0}"/>
                </a:ext>
              </a:extLst>
            </p:cNvPr>
            <p:cNvSpPr/>
            <p:nvPr/>
          </p:nvSpPr>
          <p:spPr>
            <a:xfrm>
              <a:off x="5243498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0" name="Direct Access Storage 31">
              <a:extLst>
                <a:ext uri="{FF2B5EF4-FFF2-40B4-BE49-F238E27FC236}">
                  <a16:creationId xmlns:a16="http://schemas.microsoft.com/office/drawing/2014/main" id="{0796952E-90EF-4610-874C-32C19C38754B}"/>
                </a:ext>
              </a:extLst>
            </p:cNvPr>
            <p:cNvSpPr/>
            <p:nvPr/>
          </p:nvSpPr>
          <p:spPr>
            <a:xfrm>
              <a:off x="5247767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62DCB-3141-411C-894F-48C3291D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11" y="6181689"/>
            <a:ext cx="10058778" cy="3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28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8099-A693-44CB-95DB-084835E3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76592-30E9-4040-908E-823A7B9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09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CC 3.0 from http://vasters.com/archive/Sagas.html">
            <a:extLst>
              <a:ext uri="{FF2B5EF4-FFF2-40B4-BE49-F238E27FC236}">
                <a16:creationId xmlns:a16="http://schemas.microsoft.com/office/drawing/2014/main" id="{C8FF07C4-4265-4749-9C55-3525A4B7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66863"/>
            <a:ext cx="84963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4985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manager pattern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16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47B7F80-C1A3-4C08-8CB2-28F9FC6C43A6}"/>
              </a:ext>
            </a:extLst>
          </p:cNvPr>
          <p:cNvGrpSpPr/>
          <p:nvPr/>
        </p:nvGrpSpPr>
        <p:grpSpPr>
          <a:xfrm>
            <a:off x="1549303" y="890967"/>
            <a:ext cx="9093395" cy="5076066"/>
            <a:chOff x="1733704" y="636422"/>
            <a:chExt cx="5319216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FEEC75-DA1C-454A-A38E-0F4432819DC1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008285BA-846E-41A5-9A39-3F1AA9FE1B99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3DBB40-444B-49F8-A88C-999C8DD9FCDA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115DED-AA4D-4DC6-BE1E-70AD15B8BC77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C12A-65E7-4BFB-9BCD-63F3A0F7F9E8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6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249F1EE9-9F9C-4532-8545-3E1359B6FB11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0192B3-1063-4FDE-8F74-F851A004D39E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870F98-EB6D-4897-8721-BF7764D1EBEA}"/>
                </a:ext>
              </a:extLst>
            </p:cNvPr>
            <p:cNvSpPr/>
            <p:nvPr/>
          </p:nvSpPr>
          <p:spPr>
            <a:xfrm>
              <a:off x="6131201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AF7D77-1265-4CC5-AE57-4D8AFE76ED52}"/>
                </a:ext>
              </a:extLst>
            </p:cNvPr>
            <p:cNvSpPr/>
            <p:nvPr/>
          </p:nvSpPr>
          <p:spPr>
            <a:xfrm>
              <a:off x="6131201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RabbitMQ</a:t>
              </a:r>
              <a:endParaRPr lang="en-US" sz="20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120962-D3AE-4397-B768-B0D16A987A0B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03FD4E-B9DA-482D-8BF4-99E60F4CB0B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EAED1EBC-9055-4384-A1A3-FC60897E1C98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F889D6C0-0C8D-4971-A249-6EBD656FC8FB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D5A45990-A68A-4547-98FF-30908811A8C5}"/>
                </a:ext>
              </a:extLst>
            </p:cNvPr>
            <p:cNvSpPr/>
            <p:nvPr/>
          </p:nvSpPr>
          <p:spPr>
            <a:xfrm>
              <a:off x="6135469" y="2728568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D24870-0938-4343-AE6D-E1310706EF7C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B67B30-ADEC-44D7-9E16-279E24C0CE2C}"/>
                </a:ext>
              </a:extLst>
            </p:cNvPr>
            <p:cNvCxnSpPr>
              <a:stCxn id="13" idx="3"/>
              <a:endCxn id="20" idx="1"/>
            </p:cNvCxnSpPr>
            <p:nvPr/>
          </p:nvCxnSpPr>
          <p:spPr>
            <a:xfrm flipV="1">
              <a:off x="4132477" y="1782611"/>
              <a:ext cx="500597" cy="8142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DB1D9B1D-7270-41C4-9E40-244843C398D1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48F39-DB9E-4BA0-A6D6-6FD969B8EC0A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304C0A6-11B8-488C-ACB0-B6D6A7AAB3C2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9DEE669-1832-4D41-86D0-CFE88CBE4EE9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549106" y="2337204"/>
              <a:ext cx="586363" cy="49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CCCCB5E-81BC-4C05-AD75-DE8D007F066A}"/>
                </a:ext>
              </a:extLst>
            </p:cNvPr>
            <p:cNvCxnSpPr/>
            <p:nvPr/>
          </p:nvCxnSpPr>
          <p:spPr>
            <a:xfrm flipV="1">
              <a:off x="5554081" y="868211"/>
              <a:ext cx="576411" cy="1046073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45F3B3-3136-484B-A6D6-9466C962ADF7}"/>
                </a:ext>
              </a:extLst>
            </p:cNvPr>
            <p:cNvCxnSpPr/>
            <p:nvPr/>
          </p:nvCxnSpPr>
          <p:spPr>
            <a:xfrm flipV="1">
              <a:off x="5554081" y="1861727"/>
              <a:ext cx="576410" cy="2912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E7709C-7EDD-4A07-87DC-A4A7F3EAA71A}"/>
                </a:ext>
              </a:extLst>
            </p:cNvPr>
            <p:cNvCxnSpPr/>
            <p:nvPr/>
          </p:nvCxnSpPr>
          <p:spPr>
            <a:xfrm>
              <a:off x="5549104" y="2414056"/>
              <a:ext cx="586363" cy="49148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87175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04FD-B14F-4996-8524-4C2CB75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or choreography?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8EADC-DBC0-46EF-B654-62D2AEA9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Command-based or event-based?</a:t>
            </a:r>
          </a:p>
        </p:txBody>
      </p:sp>
    </p:spTree>
    <p:extLst>
      <p:ext uri="{BB962C8B-B14F-4D97-AF65-F5344CB8AC3E}">
        <p14:creationId xmlns:p14="http://schemas.microsoft.com/office/powerpoint/2010/main" val="3341254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B948-3B41-4817-BCDE-99B36A5D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AD47-BB82-459A-9DFF-52EABF430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Stripe – orchestration</a:t>
            </a:r>
          </a:p>
          <a:p>
            <a:endParaRPr lang="en-US" sz="3600" dirty="0"/>
          </a:p>
          <a:p>
            <a:r>
              <a:rPr lang="en-US" sz="3600" dirty="0" err="1"/>
              <a:t>Sendgrid</a:t>
            </a:r>
            <a:r>
              <a:rPr lang="en-US" sz="3600" dirty="0"/>
              <a:t> – choreography</a:t>
            </a:r>
          </a:p>
          <a:p>
            <a:endParaRPr lang="en-US" sz="3600" dirty="0"/>
          </a:p>
          <a:p>
            <a:r>
              <a:rPr lang="en-US" sz="3600" dirty="0"/>
              <a:t>RabbitMQ - choreography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42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9203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is ALWAYS an option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37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2D05A0-5FB1-425D-9C49-A5899EB46A6A}"/>
              </a:ext>
            </a:extLst>
          </p:cNvPr>
          <p:cNvCxnSpPr/>
          <p:nvPr/>
        </p:nvCxnSpPr>
        <p:spPr>
          <a:xfrm>
            <a:off x="1666410" y="2056542"/>
            <a:ext cx="190071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E758CC-1D28-4980-B0A0-500946B0C5E2}"/>
              </a:ext>
            </a:extLst>
          </p:cNvPr>
          <p:cNvSpPr txBox="1"/>
          <p:nvPr/>
        </p:nvSpPr>
        <p:spPr>
          <a:xfrm>
            <a:off x="1489013" y="1516876"/>
            <a:ext cx="124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cxnSp>
        <p:nvCxnSpPr>
          <p:cNvPr id="9" name="Elbow Connector 13">
            <a:extLst>
              <a:ext uri="{FF2B5EF4-FFF2-40B4-BE49-F238E27FC236}">
                <a16:creationId xmlns:a16="http://schemas.microsoft.com/office/drawing/2014/main" id="{AADC7FBE-1AF3-4D82-9F6E-AFEB04D74E82}"/>
              </a:ext>
            </a:extLst>
          </p:cNvPr>
          <p:cNvCxnSpPr>
            <a:stCxn id="6" idx="2"/>
            <a:endCxn id="5" idx="1"/>
          </p:cNvCxnSpPr>
          <p:nvPr/>
        </p:nvCxnSpPr>
        <p:spPr>
          <a:xfrm rot="5400000">
            <a:off x="3604328" y="2879546"/>
            <a:ext cx="897870" cy="624323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530795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4B884-64E9-4C6B-9586-A8026A6C1B26}"/>
              </a:ext>
            </a:extLst>
          </p:cNvPr>
          <p:cNvCxnSpPr>
            <a:stCxn id="13" idx="1"/>
            <a:endCxn id="5" idx="4"/>
          </p:cNvCxnSpPr>
          <p:nvPr/>
        </p:nvCxnSpPr>
        <p:spPr>
          <a:xfrm flipH="1">
            <a:off x="4247957" y="4346110"/>
            <a:ext cx="2164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D8A057-2AAF-4804-A74E-25AE35C9AC21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 flipV="1">
            <a:off x="5644181" y="2918317"/>
            <a:ext cx="867137" cy="14277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D6ECBC-4610-497A-A97B-CD4B678F29A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EA845D-C306-432F-B95B-50C3CC9434F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31179FB-7800-4BD2-80A8-D80D4C3918AD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1F613FF-054B-4343-B777-788828144B82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90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8EBF-5830-4DAC-AA53-8ACCC81F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23" y="438205"/>
            <a:ext cx="7757555" cy="598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26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31699D-D4AC-4B0E-A1AF-B6E9DDEF0FD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37316"/>
            <a:ext cx="618146" cy="381000"/>
            <a:chOff x="838200" y="3886200"/>
            <a:chExt cx="914400" cy="6096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9DCFAE5-184C-4617-95A8-402D387DB885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57DF527A-78CE-48FE-ABBB-B0D85C17F0B6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29BBC62-085E-4FC3-9912-2493F825F41D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7026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F4E5CE-1E29-46F7-BD41-463353F9CC37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554790" y="736539"/>
              <a:ext cx="576411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FD0FDB-2466-426F-B11D-90C333FF15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3B8EC-A7A1-43D8-9F1E-4D92F5A4449C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A81F62DF-76E3-4048-AC60-0F7C3C758BD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3904F31-2EB4-4200-8164-B368787EF1D6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8990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F7E79-DE7C-4AA3-A798-E8E061E5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2400"/>
            <a:ext cx="10820400" cy="54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1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0FBA7-DBB1-4A6E-8600-844BD2F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42" y="530035"/>
            <a:ext cx="9594316" cy="57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9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CC906D-2C05-40A7-B765-3AED21E83FFB}"/>
              </a:ext>
            </a:extLst>
          </p:cNvPr>
          <p:cNvSpPr/>
          <p:nvPr/>
        </p:nvSpPr>
        <p:spPr>
          <a:xfrm>
            <a:off x="2870196" y="908552"/>
            <a:ext cx="2990457" cy="50408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sz="3200" dirty="0"/>
              <a:t>API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BEF52E09-709E-4671-9BEF-F9162448CAF6}"/>
              </a:ext>
            </a:extLst>
          </p:cNvPr>
          <p:cNvSpPr/>
          <p:nvPr/>
        </p:nvSpPr>
        <p:spPr>
          <a:xfrm>
            <a:off x="3234243" y="3640642"/>
            <a:ext cx="1013714" cy="14109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DB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1F276-DE62-4E7E-82D3-96235EE35A0D}"/>
              </a:ext>
            </a:extLst>
          </p:cNvPr>
          <p:cNvSpPr/>
          <p:nvPr/>
        </p:nvSpPr>
        <p:spPr>
          <a:xfrm>
            <a:off x="3567123" y="1370313"/>
            <a:ext cx="1596600" cy="13724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A1E78-7AE1-4501-B32F-FB9D4D2DDDD0}"/>
              </a:ext>
            </a:extLst>
          </p:cNvPr>
          <p:cNvSpPr/>
          <p:nvPr/>
        </p:nvSpPr>
        <p:spPr>
          <a:xfrm>
            <a:off x="9106388" y="908552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E342DF-766F-43B3-B445-9A176A38A3BE}"/>
              </a:ext>
            </a:extLst>
          </p:cNvPr>
          <p:cNvSpPr/>
          <p:nvPr/>
        </p:nvSpPr>
        <p:spPr>
          <a:xfrm>
            <a:off x="9106381" y="2742772"/>
            <a:ext cx="1596600" cy="861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/>
              <a:t>SendGrid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0420B-3927-417B-8C71-2D2318B2E4B1}"/>
              </a:ext>
            </a:extLst>
          </p:cNvPr>
          <p:cNvSpPr/>
          <p:nvPr/>
        </p:nvSpPr>
        <p:spPr>
          <a:xfrm>
            <a:off x="9105153" y="3890763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A4D590-204B-427A-ABDE-A060BB375F57}"/>
              </a:ext>
            </a:extLst>
          </p:cNvPr>
          <p:cNvSpPr/>
          <p:nvPr/>
        </p:nvSpPr>
        <p:spPr>
          <a:xfrm>
            <a:off x="4464428" y="3869384"/>
            <a:ext cx="1179753" cy="9534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Task</a:t>
            </a:r>
          </a:p>
        </p:txBody>
      </p:sp>
      <p:sp>
        <p:nvSpPr>
          <p:cNvPr id="15" name="Direct Access Storage 10">
            <a:extLst>
              <a:ext uri="{FF2B5EF4-FFF2-40B4-BE49-F238E27FC236}">
                <a16:creationId xmlns:a16="http://schemas.microsoft.com/office/drawing/2014/main" id="{9A817393-E2B0-4DFE-BE53-BC1C920DE859}"/>
              </a:ext>
            </a:extLst>
          </p:cNvPr>
          <p:cNvSpPr/>
          <p:nvPr/>
        </p:nvSpPr>
        <p:spPr>
          <a:xfrm>
            <a:off x="9106381" y="908552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Direct Access Storage 29">
            <a:extLst>
              <a:ext uri="{FF2B5EF4-FFF2-40B4-BE49-F238E27FC236}">
                <a16:creationId xmlns:a16="http://schemas.microsoft.com/office/drawing/2014/main" id="{4CBD5BFA-4F1C-4CEE-B9BD-CFA9F134270A}"/>
              </a:ext>
            </a:extLst>
          </p:cNvPr>
          <p:cNvSpPr/>
          <p:nvPr/>
        </p:nvSpPr>
        <p:spPr>
          <a:xfrm>
            <a:off x="9106380" y="274277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" name="Direct Access Storage 31">
            <a:extLst>
              <a:ext uri="{FF2B5EF4-FFF2-40B4-BE49-F238E27FC236}">
                <a16:creationId xmlns:a16="http://schemas.microsoft.com/office/drawing/2014/main" id="{F94E4111-1A8C-4B68-AE2B-A3462A2AA9CB}"/>
              </a:ext>
            </a:extLst>
          </p:cNvPr>
          <p:cNvSpPr/>
          <p:nvPr/>
        </p:nvSpPr>
        <p:spPr>
          <a:xfrm>
            <a:off x="9112546" y="3890760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AA6628-9CAB-4F90-990D-84E5B611F8D5}"/>
              </a:ext>
            </a:extLst>
          </p:cNvPr>
          <p:cNvSpPr/>
          <p:nvPr/>
        </p:nvSpPr>
        <p:spPr>
          <a:xfrm>
            <a:off x="6511319" y="2742768"/>
            <a:ext cx="1596600" cy="13724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Process Manager</a:t>
            </a:r>
          </a:p>
        </p:txBody>
      </p:sp>
      <p:sp>
        <p:nvSpPr>
          <p:cNvPr id="20" name="Direct Access Storage 24">
            <a:extLst>
              <a:ext uri="{FF2B5EF4-FFF2-40B4-BE49-F238E27FC236}">
                <a16:creationId xmlns:a16="http://schemas.microsoft.com/office/drawing/2014/main" id="{1DD0635D-DF61-4511-8209-942712378FAF}"/>
              </a:ext>
            </a:extLst>
          </p:cNvPr>
          <p:cNvSpPr/>
          <p:nvPr/>
        </p:nvSpPr>
        <p:spPr>
          <a:xfrm>
            <a:off x="6511318" y="2742768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F4E5CE-1E29-46F7-BD41-463353F9CC37}"/>
              </a:ext>
            </a:extLst>
          </p:cNvPr>
          <p:cNvCxnSpPr>
            <a:endCxn id="15" idx="1"/>
          </p:cNvCxnSpPr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DE9E24-2E03-4EC9-BC21-2CE18F1DA799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E075325-9F8C-4ECD-AEE5-870B93815B78}"/>
              </a:ext>
            </a:extLst>
          </p:cNvPr>
          <p:cNvSpPr/>
          <p:nvPr/>
        </p:nvSpPr>
        <p:spPr>
          <a:xfrm>
            <a:off x="9105153" y="5032339"/>
            <a:ext cx="1596600" cy="8617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/>
              <a:t>Service B</a:t>
            </a:r>
          </a:p>
        </p:txBody>
      </p:sp>
      <p:sp>
        <p:nvSpPr>
          <p:cNvPr id="26" name="Direct Access Storage 28">
            <a:extLst>
              <a:ext uri="{FF2B5EF4-FFF2-40B4-BE49-F238E27FC236}">
                <a16:creationId xmlns:a16="http://schemas.microsoft.com/office/drawing/2014/main" id="{D7B02871-CFFA-4482-A904-DE778F85CAD2}"/>
              </a:ext>
            </a:extLst>
          </p:cNvPr>
          <p:cNvSpPr/>
          <p:nvPr/>
        </p:nvSpPr>
        <p:spPr>
          <a:xfrm>
            <a:off x="9112546" y="5032336"/>
            <a:ext cx="578447" cy="35109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28" name="Elbow Connector 33">
            <a:extLst>
              <a:ext uri="{FF2B5EF4-FFF2-40B4-BE49-F238E27FC236}">
                <a16:creationId xmlns:a16="http://schemas.microsoft.com/office/drawing/2014/main" id="{E5C2F8B8-4C15-4D02-BFFD-47089A940787}"/>
              </a:ext>
            </a:extLst>
          </p:cNvPr>
          <p:cNvCxnSpPr>
            <a:cxnSpLocks/>
            <a:stCxn id="18" idx="1"/>
            <a:endCxn id="5" idx="1"/>
          </p:cNvCxnSpPr>
          <p:nvPr/>
        </p:nvCxnSpPr>
        <p:spPr>
          <a:xfrm rot="10800000" flipV="1">
            <a:off x="3741100" y="3428999"/>
            <a:ext cx="2770219" cy="211643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6B50D4-A6CA-46C6-AA8A-C402AA17B52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AA5B3-6BCE-47EB-B458-3045F26B5769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450371E0-04BC-43B5-9F52-9281771AD91B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56D404F-63B3-4C76-9BC8-3FD3539C6A37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438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507D0-96A1-4BA4-909E-9D9F6796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611631"/>
            <a:ext cx="10092267" cy="563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703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50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1360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DDD7C8-2DB6-4710-97B0-905ED11A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95903"/>
            <a:ext cx="11950700" cy="36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43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3BA3-8BE7-4156-905D-A182E185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C7C-4AE8-49F9-BC30-5B61B6487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76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0F583B1-0CEA-49C2-B75C-E8C74A0A5A41}"/>
              </a:ext>
            </a:extLst>
          </p:cNvPr>
          <p:cNvGrpSpPr/>
          <p:nvPr/>
        </p:nvGrpSpPr>
        <p:grpSpPr>
          <a:xfrm>
            <a:off x="2870196" y="908552"/>
            <a:ext cx="7832792" cy="5040897"/>
            <a:chOff x="2531059" y="636422"/>
            <a:chExt cx="4521861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CC906D-2C05-40A7-B765-3AED21E83FFB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2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BEF52E09-709E-4671-9BEF-F9162448CAF6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DB</a:t>
              </a:r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D1F276-DE62-4E7E-82D3-96235EE35A0D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BA1E78-7AE1-4501-B32F-FB9D4D2DDDD0}"/>
                </a:ext>
              </a:extLst>
            </p:cNvPr>
            <p:cNvSpPr/>
            <p:nvPr/>
          </p:nvSpPr>
          <p:spPr>
            <a:xfrm>
              <a:off x="6131205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E342DF-766F-43B3-B445-9A176A38A3BE}"/>
                </a:ext>
              </a:extLst>
            </p:cNvPr>
            <p:cNvSpPr/>
            <p:nvPr/>
          </p:nvSpPr>
          <p:spPr>
            <a:xfrm>
              <a:off x="6131201" y="1682496"/>
              <a:ext cx="921715" cy="4914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400"/>
                <a:t>SendGrid</a:t>
              </a:r>
              <a:endParaRPr lang="en-US" sz="2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80420B-3927-417B-8C71-2D2318B2E4B1}"/>
                </a:ext>
              </a:extLst>
            </p:cNvPr>
            <p:cNvSpPr/>
            <p:nvPr/>
          </p:nvSpPr>
          <p:spPr>
            <a:xfrm>
              <a:off x="6130492" y="2337207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A4D590-204B-427A-ABDE-A060BB375F57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Task</a:t>
              </a:r>
            </a:p>
          </p:txBody>
        </p:sp>
        <p:sp>
          <p:nvSpPr>
            <p:cNvPr id="15" name="Direct Access Storage 10">
              <a:extLst>
                <a:ext uri="{FF2B5EF4-FFF2-40B4-BE49-F238E27FC236}">
                  <a16:creationId xmlns:a16="http://schemas.microsoft.com/office/drawing/2014/main" id="{9A817393-E2B0-4DFE-BE53-BC1C920DE859}"/>
                </a:ext>
              </a:extLst>
            </p:cNvPr>
            <p:cNvSpPr/>
            <p:nvPr/>
          </p:nvSpPr>
          <p:spPr>
            <a:xfrm>
              <a:off x="6131201" y="636422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" name="Direct Access Storage 29">
              <a:extLst>
                <a:ext uri="{FF2B5EF4-FFF2-40B4-BE49-F238E27FC236}">
                  <a16:creationId xmlns:a16="http://schemas.microsoft.com/office/drawing/2014/main" id="{4CBD5BFA-4F1C-4CEE-B9BD-CFA9F134270A}"/>
                </a:ext>
              </a:extLst>
            </p:cNvPr>
            <p:cNvSpPr/>
            <p:nvPr/>
          </p:nvSpPr>
          <p:spPr>
            <a:xfrm>
              <a:off x="6131200" y="168249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Direct Access Storage 31">
              <a:extLst>
                <a:ext uri="{FF2B5EF4-FFF2-40B4-BE49-F238E27FC236}">
                  <a16:creationId xmlns:a16="http://schemas.microsoft.com/office/drawing/2014/main" id="{F94E4111-1A8C-4B68-AE2B-A3462A2AA9CB}"/>
                </a:ext>
              </a:extLst>
            </p:cNvPr>
            <p:cNvSpPr/>
            <p:nvPr/>
          </p:nvSpPr>
          <p:spPr>
            <a:xfrm>
              <a:off x="6134760" y="2337205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AA6628-9CAB-4F90-990D-84E5B611F8D5}"/>
                </a:ext>
              </a:extLst>
            </p:cNvPr>
            <p:cNvSpPr/>
            <p:nvPr/>
          </p:nvSpPr>
          <p:spPr>
            <a:xfrm>
              <a:off x="4633075" y="1682494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Process Manager</a:t>
              </a:r>
            </a:p>
          </p:txBody>
        </p:sp>
        <p:sp>
          <p:nvSpPr>
            <p:cNvPr id="20" name="Direct Access Storage 24">
              <a:extLst>
                <a:ext uri="{FF2B5EF4-FFF2-40B4-BE49-F238E27FC236}">
                  <a16:creationId xmlns:a16="http://schemas.microsoft.com/office/drawing/2014/main" id="{1DD0635D-DF61-4511-8209-942712378FAF}"/>
                </a:ext>
              </a:extLst>
            </p:cNvPr>
            <p:cNvSpPr/>
            <p:nvPr/>
          </p:nvSpPr>
          <p:spPr>
            <a:xfrm>
              <a:off x="4633074" y="1682494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3EA6301-5779-43DA-A437-EFE8C41F0143}"/>
                </a:ext>
              </a:extLst>
            </p:cNvPr>
            <p:cNvCxnSpPr>
              <a:stCxn id="18" idx="3"/>
              <a:endCxn id="16" idx="1"/>
            </p:cNvCxnSpPr>
            <p:nvPr/>
          </p:nvCxnSpPr>
          <p:spPr>
            <a:xfrm flipV="1">
              <a:off x="5554790" y="1782612"/>
              <a:ext cx="576410" cy="2912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C547026-B5F6-48EA-86B0-6869F1A9EFA2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5554790" y="2073858"/>
              <a:ext cx="579970" cy="36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075325-9F8C-4ECD-AEE5-870B93815B78}"/>
                </a:ext>
              </a:extLst>
            </p:cNvPr>
            <p:cNvSpPr/>
            <p:nvPr/>
          </p:nvSpPr>
          <p:spPr>
            <a:xfrm>
              <a:off x="6130492" y="2988259"/>
              <a:ext cx="921715" cy="4914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/>
                <a:t>Service B</a:t>
              </a:r>
            </a:p>
          </p:txBody>
        </p:sp>
        <p:sp>
          <p:nvSpPr>
            <p:cNvPr id="26" name="Direct Access Storage 28">
              <a:extLst>
                <a:ext uri="{FF2B5EF4-FFF2-40B4-BE49-F238E27FC236}">
                  <a16:creationId xmlns:a16="http://schemas.microsoft.com/office/drawing/2014/main" id="{D7B02871-CFFA-4482-A904-DE778F85CAD2}"/>
                </a:ext>
              </a:extLst>
            </p:cNvPr>
            <p:cNvSpPr/>
            <p:nvPr/>
          </p:nvSpPr>
          <p:spPr>
            <a:xfrm>
              <a:off x="6134760" y="2988257"/>
              <a:ext cx="333937" cy="200234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B936F4-D6F4-456C-B101-297F03524CA7}"/>
                </a:ext>
              </a:extLst>
            </p:cNvPr>
            <p:cNvCxnSpPr>
              <a:stCxn id="18" idx="3"/>
              <a:endCxn id="26" idx="1"/>
            </p:cNvCxnSpPr>
            <p:nvPr/>
          </p:nvCxnSpPr>
          <p:spPr>
            <a:xfrm>
              <a:off x="5554790" y="2073858"/>
              <a:ext cx="579970" cy="10145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Elbow Connector 33">
              <a:extLst>
                <a:ext uri="{FF2B5EF4-FFF2-40B4-BE49-F238E27FC236}">
                  <a16:creationId xmlns:a16="http://schemas.microsoft.com/office/drawing/2014/main" id="{E5C2F8B8-4C15-4D02-BFFD-47089A940787}"/>
                </a:ext>
              </a:extLst>
            </p:cNvPr>
            <p:cNvCxnSpPr>
              <a:stCxn id="18" idx="1"/>
              <a:endCxn id="5" idx="1"/>
            </p:cNvCxnSpPr>
            <p:nvPr/>
          </p:nvCxnSpPr>
          <p:spPr>
            <a:xfrm rot="10800000" flipV="1">
              <a:off x="3033831" y="2073858"/>
              <a:ext cx="1599244" cy="120702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B4D234-8F0F-488B-96C7-420F0A8F48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28278" y="2537319"/>
            <a:ext cx="618146" cy="381000"/>
            <a:chOff x="838200" y="3886200"/>
            <a:chExt cx="914400" cy="609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BE2EB6-BF18-4694-AF92-A05477200DD7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B96218B3-A43E-4EA5-813A-CDBD5CC1526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6F80442-6BB3-4B14-9A45-DAFE92986FEA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59C404-9E10-4BCA-88C6-AA7986F7272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228278" y="3711988"/>
            <a:ext cx="618146" cy="381000"/>
            <a:chOff x="838200" y="3886200"/>
            <a:chExt cx="914400" cy="609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8757F5-C59E-47B3-894B-B1F8584D8A93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1B63F6F7-C554-4E87-A020-300C5CDF89C9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75157EFD-0FEC-4C63-836D-F177C7C7E241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467780-41C9-4E27-A8C5-C9A71064A4C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228278" y="4861080"/>
            <a:ext cx="618146" cy="381000"/>
            <a:chOff x="838200" y="3886200"/>
            <a:chExt cx="914400" cy="6096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439CC5B-5500-4306-9F9D-7E3C13B2307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DC6678B5-90C0-4278-9F71-99444AEEB473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70B7341-3102-49F0-A1DE-227B7D7879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A94CD5F-AE05-47B5-B1BE-0E0E039499FD}"/>
              </a:ext>
            </a:extLst>
          </p:cNvPr>
          <p:cNvCxnSpPr/>
          <p:nvPr/>
        </p:nvCxnSpPr>
        <p:spPr>
          <a:xfrm flipV="1">
            <a:off x="8107919" y="1084100"/>
            <a:ext cx="998462" cy="18342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49ED04-4EA4-4E97-8D9A-0EB7C65832E3}"/>
              </a:ext>
            </a:extLst>
          </p:cNvPr>
          <p:cNvCxnSpPr/>
          <p:nvPr/>
        </p:nvCxnSpPr>
        <p:spPr>
          <a:xfrm flipV="1">
            <a:off x="8106691" y="1314978"/>
            <a:ext cx="998462" cy="1834218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C1FD2F-C983-44A5-BF4E-A74B7E9B02A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38731" y="2596335"/>
            <a:ext cx="618146" cy="381000"/>
            <a:chOff x="838200" y="3886200"/>
            <a:chExt cx="914400" cy="6096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EDCE44-C32D-44D3-B904-4C6EB4A24C6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E2F00579-70AE-4CAB-B59D-FB11CE0EFFE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2DE61A5F-E322-4FAA-9C8E-20454C5D5FCC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EE4554-98E5-4DB8-86F8-E1FE83DC479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225114" y="718052"/>
            <a:ext cx="618146" cy="381000"/>
            <a:chOff x="838200" y="3886200"/>
            <a:chExt cx="914400" cy="6096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F0DFCA5-FCAF-45B0-BDF0-7FCDD333C4DD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167EDA4-BABE-4F50-9794-39B73193BF5A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6EB079B-4794-43D8-804A-7DBCE0CCB5C3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3174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98622" y="408451"/>
            <a:ext cx="1159475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Fixing </a:t>
            </a:r>
            <a:r>
              <a:rPr lang="en-US" sz="6600"/>
              <a:t>Distributed Systems Fail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67000" y="3577037"/>
            <a:ext cx="6858000" cy="2260730"/>
          </a:xfrm>
        </p:spPr>
        <p:txBody>
          <a:bodyPr>
            <a:normAutofit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r>
              <a:rPr lang="en-US" dirty="0"/>
              <a:t>/presentations</a:t>
            </a:r>
          </a:p>
          <a:p>
            <a:r>
              <a:rPr lang="en-US" dirty="0"/>
              <a:t>jimmybogard.com</a:t>
            </a:r>
          </a:p>
          <a:p>
            <a:r>
              <a:rPr lang="en-US" dirty="0"/>
              <a:t>enterpriseintegrationpatterns.com</a:t>
            </a:r>
          </a:p>
        </p:txBody>
      </p:sp>
      <p:pic>
        <p:nvPicPr>
          <p:cNvPr id="1026" name="Picture 2" descr="Image result for enterprise integration patterns">
            <a:extLst>
              <a:ext uri="{FF2B5EF4-FFF2-40B4-BE49-F238E27FC236}">
                <a16:creationId xmlns:a16="http://schemas.microsoft.com/office/drawing/2014/main" id="{B97A3517-72E0-4D98-9480-062ADE28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5" y="4148356"/>
            <a:ext cx="1872230" cy="247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731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4222124" y="2339071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6ED903-26E8-4A07-83C9-50B897D34350}"/>
              </a:ext>
            </a:extLst>
          </p:cNvPr>
          <p:cNvSpPr txBox="1"/>
          <p:nvPr/>
        </p:nvSpPr>
        <p:spPr>
          <a:xfrm>
            <a:off x="108148" y="4372484"/>
            <a:ext cx="319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Transaction rolls back, error shown to user,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8141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9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83178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B7ABD8-53DA-4927-8A46-AFBA416FA8DA}"/>
              </a:ext>
            </a:extLst>
          </p:cNvPr>
          <p:cNvSpPr txBox="1"/>
          <p:nvPr/>
        </p:nvSpPr>
        <p:spPr>
          <a:xfrm>
            <a:off x="205740" y="4491417"/>
            <a:ext cx="321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money posts, transaction rolls back, system is consistent</a:t>
            </a:r>
          </a:p>
        </p:txBody>
      </p:sp>
    </p:spTree>
    <p:extLst>
      <p:ext uri="{BB962C8B-B14F-4D97-AF65-F5344CB8AC3E}">
        <p14:creationId xmlns:p14="http://schemas.microsoft.com/office/powerpoint/2010/main" val="12849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2825277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1372A-55BA-41D6-B759-3529784545C8}"/>
              </a:ext>
            </a:extLst>
          </p:cNvPr>
          <p:cNvSpPr txBox="1"/>
          <p:nvPr/>
        </p:nvSpPr>
        <p:spPr>
          <a:xfrm>
            <a:off x="0" y="4608698"/>
            <a:ext cx="3400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but</a:t>
            </a:r>
            <a:r>
              <a:rPr lang="en-US" sz="2400" dirty="0"/>
              <a:t> transaction rolls back, system is inconsistent!</a:t>
            </a:r>
          </a:p>
        </p:txBody>
      </p:sp>
    </p:spTree>
    <p:extLst>
      <p:ext uri="{BB962C8B-B14F-4D97-AF65-F5344CB8AC3E}">
        <p14:creationId xmlns:p14="http://schemas.microsoft.com/office/powerpoint/2010/main" val="35035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04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little lines of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42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8324155" y="4818773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C55456-5D61-4006-A588-CF7A2DCFF8B3}"/>
              </a:ext>
            </a:extLst>
          </p:cNvPr>
          <p:cNvSpPr txBox="1"/>
          <p:nvPr/>
        </p:nvSpPr>
        <p:spPr>
          <a:xfrm>
            <a:off x="-11396" y="4141638"/>
            <a:ext cx="3400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inconsistent</a:t>
            </a:r>
          </a:p>
        </p:txBody>
      </p:sp>
    </p:spTree>
    <p:extLst>
      <p:ext uri="{BB962C8B-B14F-4D97-AF65-F5344CB8AC3E}">
        <p14:creationId xmlns:p14="http://schemas.microsoft.com/office/powerpoint/2010/main" val="318833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6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D13C69-7B2E-485A-B687-2E9E50964515}"/>
              </a:ext>
            </a:extLst>
          </p:cNvPr>
          <p:cNvSpPr/>
          <p:nvPr/>
        </p:nvSpPr>
        <p:spPr>
          <a:xfrm>
            <a:off x="5350615" y="5211076"/>
            <a:ext cx="1571634" cy="110091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47BE8-25A4-4557-B7F6-898F9C822FB3}"/>
              </a:ext>
            </a:extLst>
          </p:cNvPr>
          <p:cNvSpPr txBox="1"/>
          <p:nvPr/>
        </p:nvSpPr>
        <p:spPr>
          <a:xfrm>
            <a:off x="6059" y="3518886"/>
            <a:ext cx="34004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is charged </a:t>
            </a:r>
            <a:r>
              <a:rPr lang="en-US" sz="2400" b="1" dirty="0"/>
              <a:t>and </a:t>
            </a:r>
            <a:r>
              <a:rPr lang="en-US" sz="2400" dirty="0"/>
              <a:t>notified </a:t>
            </a:r>
            <a:r>
              <a:rPr lang="en-US" sz="2400" b="1" dirty="0"/>
              <a:t>and </a:t>
            </a:r>
            <a:r>
              <a:rPr lang="en-US" sz="2400" dirty="0"/>
              <a:t>downstream systems notified </a:t>
            </a:r>
            <a:r>
              <a:rPr lang="en-US" sz="2400" b="1" dirty="0"/>
              <a:t>but</a:t>
            </a:r>
            <a:r>
              <a:rPr lang="en-US" sz="2400" dirty="0"/>
              <a:t> transaction rolls back. System is f@&amp;ked</a:t>
            </a:r>
          </a:p>
        </p:txBody>
      </p:sp>
    </p:spTree>
    <p:extLst>
      <p:ext uri="{BB962C8B-B14F-4D97-AF65-F5344CB8AC3E}">
        <p14:creationId xmlns:p14="http://schemas.microsoft.com/office/powerpoint/2010/main" val="242901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  <a:br>
              <a:rPr lang="en-US" altLang="ja-JP" dirty="0"/>
            </a:br>
            <a:r>
              <a:rPr lang="en-US" altLang="ja-JP" dirty="0"/>
              <a:t>is probably not good for business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77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9747732" cy="5478628"/>
            <a:chOff x="1733704" y="636422"/>
            <a:chExt cx="4823838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4026483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5713350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32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put the world into a transaction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failures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5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worst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4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67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97033E-1F0F-4200-A633-1078C41F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options for dealing with failures between two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FC996-D0B9-46C7-A270-0C6AFD9C1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752455" cy="1500187"/>
          </a:xfrm>
        </p:spPr>
        <p:txBody>
          <a:bodyPr/>
          <a:lstStyle/>
          <a:p>
            <a:r>
              <a:rPr lang="en-US" dirty="0"/>
              <a:t>Gregor </a:t>
            </a:r>
            <a:r>
              <a:rPr lang="en-US" dirty="0" err="1"/>
              <a:t>Hohpe</a:t>
            </a:r>
            <a:r>
              <a:rPr lang="en-US" dirty="0"/>
              <a:t> – “Your Coffee Shop Doesn’t Use Two-Phase Commit”</a:t>
            </a:r>
          </a:p>
          <a:p>
            <a:r>
              <a:rPr lang="en-US" dirty="0"/>
              <a:t>http://bit.ly/2uCevAB</a:t>
            </a:r>
          </a:p>
        </p:txBody>
      </p:sp>
    </p:spTree>
    <p:extLst>
      <p:ext uri="{BB962C8B-B14F-4D97-AF65-F5344CB8AC3E}">
        <p14:creationId xmlns:p14="http://schemas.microsoft.com/office/powerpoint/2010/main" val="156777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1307128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8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8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74194-6296-4390-AF20-FD5B88A5B00A}"/>
              </a:ext>
            </a:extLst>
          </p:cNvPr>
          <p:cNvSpPr/>
          <p:nvPr/>
        </p:nvSpPr>
        <p:spPr>
          <a:xfrm>
            <a:off x="4089427" y="47096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ED3AC-AFE6-46CD-86D6-7EBF59422D34}"/>
              </a:ext>
            </a:extLst>
          </p:cNvPr>
          <p:cNvSpPr/>
          <p:nvPr/>
        </p:nvSpPr>
        <p:spPr>
          <a:xfrm>
            <a:off x="4089427" y="1888507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BB06B-F17C-4DA1-9905-44BADAA58296}"/>
              </a:ext>
            </a:extLst>
          </p:cNvPr>
          <p:cNvSpPr txBox="1"/>
          <p:nvPr/>
        </p:nvSpPr>
        <p:spPr>
          <a:xfrm>
            <a:off x="1397880" y="1442311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38BB2F78-29C0-4278-BD27-8E62D2516757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2734736" y="1046836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Elbow Connector 8">
            <a:extLst>
              <a:ext uri="{FF2B5EF4-FFF2-40B4-BE49-F238E27FC236}">
                <a16:creationId xmlns:a16="http://schemas.microsoft.com/office/drawing/2014/main" id="{32CAD236-F5F2-47C8-ACFA-A441664DE03F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34736" y="1642365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536810-4534-4ED9-8895-0D3AFF73C6EF}"/>
              </a:ext>
            </a:extLst>
          </p:cNvPr>
          <p:cNvSpPr txBox="1"/>
          <p:nvPr/>
        </p:nvSpPr>
        <p:spPr>
          <a:xfrm>
            <a:off x="3679453" y="485484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8" name="Explosion 1 19">
            <a:extLst>
              <a:ext uri="{FF2B5EF4-FFF2-40B4-BE49-F238E27FC236}">
                <a16:creationId xmlns:a16="http://schemas.microsoft.com/office/drawing/2014/main" id="{CC537220-8949-4CDC-A59C-33F8D3483429}"/>
              </a:ext>
            </a:extLst>
          </p:cNvPr>
          <p:cNvSpPr/>
          <p:nvPr/>
        </p:nvSpPr>
        <p:spPr>
          <a:xfrm>
            <a:off x="3608159" y="2017907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5FDCC-D2CF-4179-87FA-2E0B4A9CF265}"/>
              </a:ext>
            </a:extLst>
          </p:cNvPr>
          <p:cNvSpPr txBox="1"/>
          <p:nvPr/>
        </p:nvSpPr>
        <p:spPr>
          <a:xfrm>
            <a:off x="413481" y="626940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Ignore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5BDEA-AA4A-4770-82BB-F9E7999BA231}"/>
              </a:ext>
            </a:extLst>
          </p:cNvPr>
          <p:cNvSpPr/>
          <p:nvPr/>
        </p:nvSpPr>
        <p:spPr>
          <a:xfrm>
            <a:off x="4089427" y="365966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04684-F5EC-4B26-A7ED-228767D33EDA}"/>
              </a:ext>
            </a:extLst>
          </p:cNvPr>
          <p:cNvSpPr/>
          <p:nvPr/>
        </p:nvSpPr>
        <p:spPr>
          <a:xfrm>
            <a:off x="4089427" y="507719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E95400-C714-4054-A1E4-ACBD3961F55A}"/>
              </a:ext>
            </a:extLst>
          </p:cNvPr>
          <p:cNvSpPr txBox="1"/>
          <p:nvPr/>
        </p:nvSpPr>
        <p:spPr>
          <a:xfrm>
            <a:off x="1397880" y="4631003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13" name="Elbow Connector 32">
            <a:extLst>
              <a:ext uri="{FF2B5EF4-FFF2-40B4-BE49-F238E27FC236}">
                <a16:creationId xmlns:a16="http://schemas.microsoft.com/office/drawing/2014/main" id="{89627332-D5F2-4C01-9D1E-996306B100D0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 flipV="1">
            <a:off x="2734736" y="4235528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33">
            <a:extLst>
              <a:ext uri="{FF2B5EF4-FFF2-40B4-BE49-F238E27FC236}">
                <a16:creationId xmlns:a16="http://schemas.microsoft.com/office/drawing/2014/main" id="{EBA5ED83-D372-484F-AD7D-8F828BC8F1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734736" y="4831059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64C5DA-FDB8-4886-A3E3-5E87AEE1C051}"/>
              </a:ext>
            </a:extLst>
          </p:cNvPr>
          <p:cNvSpPr txBox="1"/>
          <p:nvPr/>
        </p:nvSpPr>
        <p:spPr>
          <a:xfrm>
            <a:off x="3679453" y="3674176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16" name="Explosion 1 35">
            <a:extLst>
              <a:ext uri="{FF2B5EF4-FFF2-40B4-BE49-F238E27FC236}">
                <a16:creationId xmlns:a16="http://schemas.microsoft.com/office/drawing/2014/main" id="{34102CC6-9110-41CC-ACEF-F16047ED68DF}"/>
              </a:ext>
            </a:extLst>
          </p:cNvPr>
          <p:cNvSpPr/>
          <p:nvPr/>
        </p:nvSpPr>
        <p:spPr>
          <a:xfrm>
            <a:off x="3608159" y="5206599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A54CBA-1012-4E38-BD03-4F568F055266}"/>
              </a:ext>
            </a:extLst>
          </p:cNvPr>
          <p:cNvSpPr txBox="1"/>
          <p:nvPr/>
        </p:nvSpPr>
        <p:spPr>
          <a:xfrm>
            <a:off x="413481" y="3653351"/>
            <a:ext cx="1361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Retry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03634-AC1E-467F-8CBA-75DF407FE35D}"/>
              </a:ext>
            </a:extLst>
          </p:cNvPr>
          <p:cNvSpPr txBox="1"/>
          <p:nvPr/>
        </p:nvSpPr>
        <p:spPr>
          <a:xfrm>
            <a:off x="1406799" y="5757180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(Retry)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632235-C80A-4C94-AF69-AE81F6FB088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743654" y="5957234"/>
            <a:ext cx="135469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087A65-F0EA-49D2-AB62-9F4403584FA1}"/>
              </a:ext>
            </a:extLst>
          </p:cNvPr>
          <p:cNvSpPr/>
          <p:nvPr/>
        </p:nvSpPr>
        <p:spPr>
          <a:xfrm>
            <a:off x="9968642" y="491791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9A8D86-D5FF-4C71-B19B-EA37F0A2EB1B}"/>
              </a:ext>
            </a:extLst>
          </p:cNvPr>
          <p:cNvSpPr/>
          <p:nvPr/>
        </p:nvSpPr>
        <p:spPr>
          <a:xfrm>
            <a:off x="9968642" y="1909329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0A2E6-8E27-4B2F-9C71-AD0A4393702F}"/>
              </a:ext>
            </a:extLst>
          </p:cNvPr>
          <p:cNvSpPr txBox="1"/>
          <p:nvPr/>
        </p:nvSpPr>
        <p:spPr>
          <a:xfrm>
            <a:off x="7262255" y="1463133"/>
            <a:ext cx="1351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Action</a:t>
            </a:r>
          </a:p>
        </p:txBody>
      </p:sp>
      <p:cxnSp>
        <p:nvCxnSpPr>
          <p:cNvPr id="23" name="Elbow Connector 44">
            <a:extLst>
              <a:ext uri="{FF2B5EF4-FFF2-40B4-BE49-F238E27FC236}">
                <a16:creationId xmlns:a16="http://schemas.microsoft.com/office/drawing/2014/main" id="{5410C135-AC89-4BBD-9D2F-445DAE931177}"/>
              </a:ext>
            </a:extLst>
          </p:cNvPr>
          <p:cNvCxnSpPr>
            <a:stCxn id="22" idx="3"/>
            <a:endCxn id="20" idx="1"/>
          </p:cNvCxnSpPr>
          <p:nvPr/>
        </p:nvCxnSpPr>
        <p:spPr>
          <a:xfrm flipV="1">
            <a:off x="8613950" y="1067661"/>
            <a:ext cx="1354692" cy="59552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45">
            <a:extLst>
              <a:ext uri="{FF2B5EF4-FFF2-40B4-BE49-F238E27FC236}">
                <a16:creationId xmlns:a16="http://schemas.microsoft.com/office/drawing/2014/main" id="{BDD90C41-C3F1-43FE-A2D3-B3FED1F80DD0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8613950" y="1663187"/>
            <a:ext cx="1354692" cy="822009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034F4E-C0D8-468A-9D84-0CCEB9BA5012}"/>
              </a:ext>
            </a:extLst>
          </p:cNvPr>
          <p:cNvSpPr txBox="1"/>
          <p:nvPr/>
        </p:nvSpPr>
        <p:spPr>
          <a:xfrm>
            <a:off x="9558668" y="556803"/>
            <a:ext cx="409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✓</a:t>
            </a:r>
            <a:endParaRPr lang="en-US" sz="2000" dirty="0"/>
          </a:p>
        </p:txBody>
      </p:sp>
      <p:sp>
        <p:nvSpPr>
          <p:cNvPr id="26" name="Explosion 1 47">
            <a:extLst>
              <a:ext uri="{FF2B5EF4-FFF2-40B4-BE49-F238E27FC236}">
                <a16:creationId xmlns:a16="http://schemas.microsoft.com/office/drawing/2014/main" id="{A3A73449-FE9F-4E5B-9026-C9DC647929F9}"/>
              </a:ext>
            </a:extLst>
          </p:cNvPr>
          <p:cNvSpPr/>
          <p:nvPr/>
        </p:nvSpPr>
        <p:spPr>
          <a:xfrm>
            <a:off x="9487373" y="2038730"/>
            <a:ext cx="392145" cy="284778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6AA341-C51D-4BD9-854A-57FFEE097952}"/>
              </a:ext>
            </a:extLst>
          </p:cNvPr>
          <p:cNvSpPr txBox="1"/>
          <p:nvPr/>
        </p:nvSpPr>
        <p:spPr>
          <a:xfrm>
            <a:off x="6442310" y="633184"/>
            <a:ext cx="12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Undo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9305A-8E89-40B0-85ED-B56BB1A797B6}"/>
              </a:ext>
            </a:extLst>
          </p:cNvPr>
          <p:cNvSpPr txBox="1"/>
          <p:nvPr/>
        </p:nvSpPr>
        <p:spPr>
          <a:xfrm>
            <a:off x="7262255" y="371932"/>
            <a:ext cx="1336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(Undo)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2F2942B-E1EF-4887-9AB5-9344199F6B49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599111" y="571986"/>
            <a:ext cx="13695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FD02EED-2775-4702-9A5F-1193FDF5F831}"/>
              </a:ext>
            </a:extLst>
          </p:cNvPr>
          <p:cNvSpPr/>
          <p:nvPr/>
        </p:nvSpPr>
        <p:spPr>
          <a:xfrm>
            <a:off x="9968642" y="3643505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Resource 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1DA2B1-740A-4DC2-8926-9F0163E7A503}"/>
              </a:ext>
            </a:extLst>
          </p:cNvPr>
          <p:cNvSpPr/>
          <p:nvPr/>
        </p:nvSpPr>
        <p:spPr>
          <a:xfrm>
            <a:off x="9968642" y="5061043"/>
            <a:ext cx="1604232" cy="1151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Resource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0515E-96A7-4A84-85E8-6BC769845C98}"/>
              </a:ext>
            </a:extLst>
          </p:cNvPr>
          <p:cNvSpPr txBox="1"/>
          <p:nvPr/>
        </p:nvSpPr>
        <p:spPr>
          <a:xfrm>
            <a:off x="5693660" y="3637194"/>
            <a:ext cx="1960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Coordinate</a:t>
            </a:r>
            <a:endParaRPr lang="en-US" sz="20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48A98E-9495-4BB2-8D3F-3B144090A266}"/>
              </a:ext>
            </a:extLst>
          </p:cNvPr>
          <p:cNvSpPr/>
          <p:nvPr/>
        </p:nvSpPr>
        <p:spPr>
          <a:xfrm>
            <a:off x="7205793" y="4472513"/>
            <a:ext cx="1604232" cy="8764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Coordinator</a:t>
            </a:r>
            <a:endParaRPr lang="en-US" sz="1600" dirty="0"/>
          </a:p>
        </p:txBody>
      </p:sp>
      <p:cxnSp>
        <p:nvCxnSpPr>
          <p:cNvPr id="34" name="Elbow Connector 111">
            <a:extLst>
              <a:ext uri="{FF2B5EF4-FFF2-40B4-BE49-F238E27FC236}">
                <a16:creationId xmlns:a16="http://schemas.microsoft.com/office/drawing/2014/main" id="{7E75C107-1BEA-4A52-BABB-A79C5F87E89E}"/>
              </a:ext>
            </a:extLst>
          </p:cNvPr>
          <p:cNvCxnSpPr/>
          <p:nvPr/>
        </p:nvCxnSpPr>
        <p:spPr>
          <a:xfrm flipV="1">
            <a:off x="8810025" y="3842071"/>
            <a:ext cx="1143778" cy="788932"/>
          </a:xfrm>
          <a:prstGeom prst="bentConnector3">
            <a:avLst>
              <a:gd name="adj1" fmla="val 34443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114">
            <a:extLst>
              <a:ext uri="{FF2B5EF4-FFF2-40B4-BE49-F238E27FC236}">
                <a16:creationId xmlns:a16="http://schemas.microsoft.com/office/drawing/2014/main" id="{88B7C551-3A9F-4DF0-AACC-39FFEACFAA0C}"/>
              </a:ext>
            </a:extLst>
          </p:cNvPr>
          <p:cNvCxnSpPr>
            <a:endCxn id="31" idx="1"/>
          </p:cNvCxnSpPr>
          <p:nvPr/>
        </p:nvCxnSpPr>
        <p:spPr>
          <a:xfrm>
            <a:off x="8798896" y="4631003"/>
            <a:ext cx="1169745" cy="1005909"/>
          </a:xfrm>
          <a:prstGeom prst="bentConnector3">
            <a:avLst>
              <a:gd name="adj1" fmla="val 34677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123">
            <a:extLst>
              <a:ext uri="{FF2B5EF4-FFF2-40B4-BE49-F238E27FC236}">
                <a16:creationId xmlns:a16="http://schemas.microsoft.com/office/drawing/2014/main" id="{C816D626-9358-4022-8765-EE3290EE02E2}"/>
              </a:ext>
            </a:extLst>
          </p:cNvPr>
          <p:cNvCxnSpPr>
            <a:endCxn id="30" idx="1"/>
          </p:cNvCxnSpPr>
          <p:nvPr/>
        </p:nvCxnSpPr>
        <p:spPr>
          <a:xfrm flipV="1">
            <a:off x="8798896" y="4219374"/>
            <a:ext cx="1169745" cy="987226"/>
          </a:xfrm>
          <a:prstGeom prst="bentConnector3">
            <a:avLst>
              <a:gd name="adj1" fmla="val 57275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Elbow Connector 130">
            <a:extLst>
              <a:ext uri="{FF2B5EF4-FFF2-40B4-BE49-F238E27FC236}">
                <a16:creationId xmlns:a16="http://schemas.microsoft.com/office/drawing/2014/main" id="{E5E25DEA-D105-4C08-8233-3B52F088CC5B}"/>
              </a:ext>
            </a:extLst>
          </p:cNvPr>
          <p:cNvCxnSpPr/>
          <p:nvPr/>
        </p:nvCxnSpPr>
        <p:spPr>
          <a:xfrm>
            <a:off x="8798896" y="5206599"/>
            <a:ext cx="1154906" cy="841941"/>
          </a:xfrm>
          <a:prstGeom prst="bentConnector3">
            <a:avLst>
              <a:gd name="adj1" fmla="val 58039"/>
            </a:avLst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Elbow Connector 135">
            <a:extLst>
              <a:ext uri="{FF2B5EF4-FFF2-40B4-BE49-F238E27FC236}">
                <a16:creationId xmlns:a16="http://schemas.microsoft.com/office/drawing/2014/main" id="{C8B87052-506A-450D-820A-34D907D093AD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8810025" y="4545691"/>
            <a:ext cx="1143778" cy="365061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139">
            <a:extLst>
              <a:ext uri="{FF2B5EF4-FFF2-40B4-BE49-F238E27FC236}">
                <a16:creationId xmlns:a16="http://schemas.microsoft.com/office/drawing/2014/main" id="{5071A930-655B-4D13-8F92-880A5E051077}"/>
              </a:ext>
            </a:extLst>
          </p:cNvPr>
          <p:cNvCxnSpPr>
            <a:endCxn id="33" idx="3"/>
          </p:cNvCxnSpPr>
          <p:nvPr/>
        </p:nvCxnSpPr>
        <p:spPr>
          <a:xfrm rot="10800000">
            <a:off x="8810025" y="4910752"/>
            <a:ext cx="1143778" cy="369026"/>
          </a:xfrm>
          <a:prstGeom prst="bentConnector3">
            <a:avLst>
              <a:gd name="adj1" fmla="val 24297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8C63116-86C1-4ADE-96B0-55DF425C3FC8}"/>
              </a:ext>
            </a:extLst>
          </p:cNvPr>
          <p:cNvSpPr txBox="1"/>
          <p:nvPr/>
        </p:nvSpPr>
        <p:spPr>
          <a:xfrm>
            <a:off x="8007911" y="3284027"/>
            <a:ext cx="1463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Prepare</a:t>
            </a:r>
            <a:endParaRPr 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08C70B-1F08-4495-BAFE-A030EF6CC7B4}"/>
              </a:ext>
            </a:extLst>
          </p:cNvPr>
          <p:cNvSpPr txBox="1"/>
          <p:nvPr/>
        </p:nvSpPr>
        <p:spPr>
          <a:xfrm>
            <a:off x="7813376" y="5812908"/>
            <a:ext cx="1673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81CC22-5043-46E8-932F-A80BB8B909BE}"/>
              </a:ext>
            </a:extLst>
          </p:cNvPr>
          <p:cNvSpPr txBox="1"/>
          <p:nvPr/>
        </p:nvSpPr>
        <p:spPr>
          <a:xfrm>
            <a:off x="9421768" y="4707518"/>
            <a:ext cx="18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494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0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2171-8C7A-4503-A574-55F02B08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each external resource, examine possibilities and pick best option based on business requirements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CB413-554F-48E1-A57D-B386559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up: Stripe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66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4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</p:spTree>
    <p:extLst>
      <p:ext uri="{BB962C8B-B14F-4D97-AF65-F5344CB8AC3E}">
        <p14:creationId xmlns:p14="http://schemas.microsoft.com/office/powerpoint/2010/main" val="138632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want to ignore a failed payment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6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2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051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3000" r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1E3A8D-3FCF-412D-8DAD-79DB70086B07}"/>
              </a:ext>
            </a:extLst>
          </p:cNvPr>
          <p:cNvSpPr/>
          <p:nvPr/>
        </p:nvSpPr>
        <p:spPr>
          <a:xfrm>
            <a:off x="3959051" y="6049106"/>
            <a:ext cx="6034035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3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30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9237D-42EE-4BDE-AF7D-A69F3FB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14"/>
            <a:ext cx="12192000" cy="38075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080CA-8EC4-479C-8C83-BC1E2A0A8526}"/>
              </a:ext>
            </a:extLst>
          </p:cNvPr>
          <p:cNvSpPr/>
          <p:nvPr/>
        </p:nvSpPr>
        <p:spPr>
          <a:xfrm>
            <a:off x="9867481" y="2803488"/>
            <a:ext cx="2324519" cy="773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1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7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8000" r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68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2622D-9B8C-4A42-98CA-0497628F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1" y="0"/>
            <a:ext cx="1122297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915257-B717-4815-A851-09AEC2EFEC5F}"/>
              </a:ext>
            </a:extLst>
          </p:cNvPr>
          <p:cNvSpPr/>
          <p:nvPr/>
        </p:nvSpPr>
        <p:spPr>
          <a:xfrm>
            <a:off x="1607736" y="3863590"/>
            <a:ext cx="7611627" cy="17283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</p:spTree>
    <p:extLst>
      <p:ext uri="{BB962C8B-B14F-4D97-AF65-F5344CB8AC3E}">
        <p14:creationId xmlns:p14="http://schemas.microsoft.com/office/powerpoint/2010/main" val="98313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2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9C2AF0-7091-4AF4-B5A1-5C6FADDF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386" y="0"/>
            <a:ext cx="88412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1D8887-27E5-41CF-8A7F-C250DDFFE5B8}"/>
              </a:ext>
            </a:extLst>
          </p:cNvPr>
          <p:cNvSpPr/>
          <p:nvPr/>
        </p:nvSpPr>
        <p:spPr>
          <a:xfrm>
            <a:off x="2512088" y="4104749"/>
            <a:ext cx="6109398" cy="17685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019E-C2FA-4F91-AF09-6179EB2E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E649D-91C7-43F2-8A64-29A03ECD2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0DB939-E8EF-4176-B4BB-E854F24F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5" y="0"/>
            <a:ext cx="9411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1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3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</p:spTree>
    <p:extLst>
      <p:ext uri="{BB962C8B-B14F-4D97-AF65-F5344CB8AC3E}">
        <p14:creationId xmlns:p14="http://schemas.microsoft.com/office/powerpoint/2010/main" val="262627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33B31-BAE6-4501-8C3F-C2F3176F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1" y="0"/>
            <a:ext cx="91970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5A4F59-7327-4F1D-AA08-73A2253275EE}"/>
              </a:ext>
            </a:extLst>
          </p:cNvPr>
          <p:cNvSpPr/>
          <p:nvPr/>
        </p:nvSpPr>
        <p:spPr>
          <a:xfrm>
            <a:off x="2250831" y="212020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Authorize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E1553-0928-4287-BD5A-D9574137C136}"/>
              </a:ext>
            </a:extLst>
          </p:cNvPr>
          <p:cNvSpPr/>
          <p:nvPr/>
        </p:nvSpPr>
        <p:spPr>
          <a:xfrm>
            <a:off x="2250831" y="4955513"/>
            <a:ext cx="9772022" cy="3868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Capture</a:t>
            </a:r>
          </a:p>
        </p:txBody>
      </p:sp>
    </p:spTree>
    <p:extLst>
      <p:ext uri="{BB962C8B-B14F-4D97-AF65-F5344CB8AC3E}">
        <p14:creationId xmlns:p14="http://schemas.microsoft.com/office/powerpoint/2010/main" val="781594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up: </a:t>
            </a:r>
            <a:r>
              <a:rPr lang="en-US" dirty="0" err="1"/>
              <a:t>SendGrid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1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</p:spTree>
    <p:extLst>
      <p:ext uri="{BB962C8B-B14F-4D97-AF65-F5344CB8AC3E}">
        <p14:creationId xmlns:p14="http://schemas.microsoft.com/office/powerpoint/2010/main" val="1722324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48750-248C-4122-BF42-501EEC9F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94"/>
            <a:ext cx="12192000" cy="529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EBE9E6-8A83-4FAC-9421-AAFA6E84B0D4}"/>
              </a:ext>
            </a:extLst>
          </p:cNvPr>
          <p:cNvSpPr/>
          <p:nvPr/>
        </p:nvSpPr>
        <p:spPr>
          <a:xfrm>
            <a:off x="552658" y="2562330"/>
            <a:ext cx="11565653" cy="21804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8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43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unless we want duplicate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9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can’t un-send emails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11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Apologize?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184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A94C-42A7-42AC-A0BF-4C8B6B9C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???????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E048-3609-4465-94CF-BAB0B962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391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2160-1A21-4DE8-9F63-75114A6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RabbitMQ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663D2-0A79-46A0-A149-3DB52F930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Ignore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61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526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9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1FC45-96F4-4CE2-B210-98B93476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261"/>
            <a:ext cx="12192000" cy="5283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7F1F1-3757-4000-850B-A6971D758360}"/>
              </a:ext>
            </a:extLst>
          </p:cNvPr>
          <p:cNvSpPr/>
          <p:nvPr/>
        </p:nvSpPr>
        <p:spPr>
          <a:xfrm>
            <a:off x="467247" y="2758273"/>
            <a:ext cx="11671162" cy="2577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59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Retry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6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5469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89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75243E-D863-4965-82A1-6F2343748FD9}"/>
              </a:ext>
            </a:extLst>
          </p:cNvPr>
          <p:cNvGrpSpPr/>
          <p:nvPr/>
        </p:nvGrpSpPr>
        <p:grpSpPr>
          <a:xfrm>
            <a:off x="870681" y="1643679"/>
            <a:ext cx="6906743" cy="3486003"/>
            <a:chOff x="413481" y="3653351"/>
            <a:chExt cx="5280178" cy="25755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801A6A-D445-41D2-BBC2-AEE19C31D484}"/>
                </a:ext>
              </a:extLst>
            </p:cNvPr>
            <p:cNvSpPr/>
            <p:nvPr/>
          </p:nvSpPr>
          <p:spPr>
            <a:xfrm>
              <a:off x="4089427" y="3659661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Resource 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47FAD7-E815-4EF1-8A57-48B726E57204}"/>
                </a:ext>
              </a:extLst>
            </p:cNvPr>
            <p:cNvSpPr/>
            <p:nvPr/>
          </p:nvSpPr>
          <p:spPr>
            <a:xfrm>
              <a:off x="4089427" y="5077199"/>
              <a:ext cx="1604232" cy="115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RabbitMQ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DD526E-B5CE-44FC-8FDD-F1D58D05A291}"/>
                </a:ext>
              </a:extLst>
            </p:cNvPr>
            <p:cNvSpPr txBox="1"/>
            <p:nvPr/>
          </p:nvSpPr>
          <p:spPr>
            <a:xfrm>
              <a:off x="1397880" y="4631003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Action</a:t>
              </a:r>
            </a:p>
          </p:txBody>
        </p:sp>
        <p:cxnSp>
          <p:nvCxnSpPr>
            <p:cNvPr id="7" name="Elbow Connector 32">
              <a:extLst>
                <a:ext uri="{FF2B5EF4-FFF2-40B4-BE49-F238E27FC236}">
                  <a16:creationId xmlns:a16="http://schemas.microsoft.com/office/drawing/2014/main" id="{3395B546-1970-448E-BD96-C7F620DFDF46}"/>
                </a:ext>
              </a:extLst>
            </p:cNvPr>
            <p:cNvCxnSpPr>
              <a:stCxn id="6" idx="3"/>
              <a:endCxn id="4" idx="1"/>
            </p:cNvCxnSpPr>
            <p:nvPr/>
          </p:nvCxnSpPr>
          <p:spPr>
            <a:xfrm flipV="1">
              <a:off x="2734735" y="4235529"/>
              <a:ext cx="1354692" cy="56602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33">
              <a:extLst>
                <a:ext uri="{FF2B5EF4-FFF2-40B4-BE49-F238E27FC236}">
                  <a16:creationId xmlns:a16="http://schemas.microsoft.com/office/drawing/2014/main" id="{706A1DAB-6595-4D2F-82A6-B17CBAB9FCE5}"/>
                </a:ext>
              </a:extLst>
            </p:cNvPr>
            <p:cNvCxnSpPr>
              <a:stCxn id="6" idx="3"/>
              <a:endCxn id="5" idx="1"/>
            </p:cNvCxnSpPr>
            <p:nvPr/>
          </p:nvCxnSpPr>
          <p:spPr>
            <a:xfrm>
              <a:off x="2734735" y="4801551"/>
              <a:ext cx="1354692" cy="851516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2AA29-F4E2-4FA7-A76A-403947D7C883}"/>
                </a:ext>
              </a:extLst>
            </p:cNvPr>
            <p:cNvSpPr txBox="1"/>
            <p:nvPr/>
          </p:nvSpPr>
          <p:spPr>
            <a:xfrm>
              <a:off x="3679453" y="3674176"/>
              <a:ext cx="409974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✓</a:t>
              </a:r>
              <a:endParaRPr lang="en-US" sz="2400" dirty="0"/>
            </a:p>
          </p:txBody>
        </p:sp>
        <p:sp>
          <p:nvSpPr>
            <p:cNvPr id="10" name="Explosion 1 35">
              <a:extLst>
                <a:ext uri="{FF2B5EF4-FFF2-40B4-BE49-F238E27FC236}">
                  <a16:creationId xmlns:a16="http://schemas.microsoft.com/office/drawing/2014/main" id="{8CE3E456-1310-4372-90A0-66E7C0817E6E}"/>
                </a:ext>
              </a:extLst>
            </p:cNvPr>
            <p:cNvSpPr/>
            <p:nvPr/>
          </p:nvSpPr>
          <p:spPr>
            <a:xfrm>
              <a:off x="3608159" y="5206599"/>
              <a:ext cx="392145" cy="284778"/>
            </a:xfrm>
            <a:prstGeom prst="irregularSeal1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ECDF9-62CB-4102-8EB0-90F27524221F}"/>
                </a:ext>
              </a:extLst>
            </p:cNvPr>
            <p:cNvSpPr txBox="1"/>
            <p:nvPr/>
          </p:nvSpPr>
          <p:spPr>
            <a:xfrm>
              <a:off x="413481" y="3653351"/>
              <a:ext cx="1361697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/>
                <a:t>Retry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3A578-1591-490E-B4A4-36C4F14D618F}"/>
                </a:ext>
              </a:extLst>
            </p:cNvPr>
            <p:cNvSpPr txBox="1"/>
            <p:nvPr/>
          </p:nvSpPr>
          <p:spPr>
            <a:xfrm>
              <a:off x="1406799" y="5757180"/>
              <a:ext cx="1336855" cy="3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(Retry)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B5E19E-5E9D-4B63-918E-5022946DB730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743654" y="5927728"/>
              <a:ext cx="13457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3FBB-1927-4BCA-8C82-F47D40AFB0D4}"/>
              </a:ext>
            </a:extLst>
          </p:cNvPr>
          <p:cNvSpPr/>
          <p:nvPr/>
        </p:nvSpPr>
        <p:spPr>
          <a:xfrm>
            <a:off x="9549430" y="698160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4BAFA9-7369-4894-9D75-11ED54AECD93}"/>
              </a:ext>
            </a:extLst>
          </p:cNvPr>
          <p:cNvSpPr/>
          <p:nvPr/>
        </p:nvSpPr>
        <p:spPr>
          <a:xfrm>
            <a:off x="9549430" y="2764923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BD93E-5ED4-46FE-892B-4819396E16DB}"/>
              </a:ext>
            </a:extLst>
          </p:cNvPr>
          <p:cNvSpPr/>
          <p:nvPr/>
        </p:nvSpPr>
        <p:spPr>
          <a:xfrm>
            <a:off x="9537763" y="4831686"/>
            <a:ext cx="2098418" cy="15588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Consumer 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20474-070F-4BD1-9E3D-62C4DAA6130C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7777424" y="1477586"/>
            <a:ext cx="1772006" cy="28726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364537-44F7-4AB9-928F-3E397CA3730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7777424" y="3544349"/>
            <a:ext cx="1772006" cy="8059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0FBB70-4B54-459E-B1AA-EB06AB5103CC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7777424" y="4350256"/>
            <a:ext cx="1760339" cy="1260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438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Undo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5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Can’t un-send a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376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message is...weird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1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4: Coordinate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02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A4FFD9-3D7D-43FE-95FA-2A8C4E68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42225"/>
              </p:ext>
            </p:extLst>
          </p:nvPr>
        </p:nvGraphicFramePr>
        <p:xfrm>
          <a:off x="1555376" y="804831"/>
          <a:ext cx="9030445" cy="53494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806089">
                  <a:extLst>
                    <a:ext uri="{9D8B030D-6E8A-4147-A177-3AD203B41FA5}">
                      <a16:colId xmlns:a16="http://schemas.microsoft.com/office/drawing/2014/main" val="2017554045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117413237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66681145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2811351988"/>
                    </a:ext>
                  </a:extLst>
                </a:gridCol>
                <a:gridCol w="1806089">
                  <a:extLst>
                    <a:ext uri="{9D8B030D-6E8A-4147-A177-3AD203B41FA5}">
                      <a16:colId xmlns:a16="http://schemas.microsoft.com/office/drawing/2014/main" val="3579836379"/>
                    </a:ext>
                  </a:extLst>
                </a:gridCol>
              </a:tblGrid>
              <a:tr h="1337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Ignore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Coordinate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832242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194440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SendGrid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511376"/>
                  </a:ext>
                </a:extLst>
              </a:tr>
              <a:tr h="1337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RabbitMQ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4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2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</p:spTree>
    <p:extLst>
      <p:ext uri="{BB962C8B-B14F-4D97-AF65-F5344CB8AC3E}">
        <p14:creationId xmlns:p14="http://schemas.microsoft.com/office/powerpoint/2010/main" val="12379631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8426-8ED6-4E09-AB22-FB50B4B3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43A17-BB73-4240-B8BD-ACFBBFD33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5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1A6F-D3CF-46EF-8968-98EAF72A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exceptions by breaking the process coupling?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A169-F5BA-433D-B47F-17298301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13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1970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915641" y="78207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7843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20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31EAB-8F9D-4EBF-8A06-C7BC58314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75" y="0"/>
            <a:ext cx="1113564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B3AA0-A673-4C1A-BF17-D45C82952468}"/>
              </a:ext>
            </a:extLst>
          </p:cNvPr>
          <p:cNvSpPr/>
          <p:nvPr/>
        </p:nvSpPr>
        <p:spPr>
          <a:xfrm>
            <a:off x="1090244" y="2230735"/>
            <a:ext cx="9812218" cy="1889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880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2775570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3057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2F33-5721-4663-B356-8065573C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91" y="0"/>
            <a:ext cx="11315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1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F1F2C05-10D0-42C3-816A-F224B5A1F13F}"/>
              </a:ext>
            </a:extLst>
          </p:cNvPr>
          <p:cNvGrpSpPr/>
          <p:nvPr/>
        </p:nvGrpSpPr>
        <p:grpSpPr>
          <a:xfrm>
            <a:off x="1733703" y="636422"/>
            <a:ext cx="8307551" cy="5478628"/>
            <a:chOff x="1733704" y="636422"/>
            <a:chExt cx="4111139" cy="28748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E7DFE5B-ED23-4609-B2F8-2ABA0EE519A4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3600" dirty="0" err="1"/>
                <a:t>Txn</a:t>
              </a:r>
              <a:endParaRPr lang="en-US" sz="3600" dirty="0"/>
            </a:p>
          </p:txBody>
        </p:sp>
        <p:sp>
          <p:nvSpPr>
            <p:cNvPr id="3" name="Can 4">
              <a:extLst>
                <a:ext uri="{FF2B5EF4-FFF2-40B4-BE49-F238E27FC236}">
                  <a16:creationId xmlns:a16="http://schemas.microsoft.com/office/drawing/2014/main" id="{0F9DCB16-77AE-4953-AA0E-AC74D15EB5C8}"/>
                </a:ext>
              </a:extLst>
            </p:cNvPr>
            <p:cNvSpPr/>
            <p:nvPr/>
          </p:nvSpPr>
          <p:spPr>
            <a:xfrm>
              <a:off x="3525926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DB</a:t>
              </a:r>
              <a:endParaRPr lang="en-US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F656A-7B4E-4777-A365-0443DA948413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API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5F27C1-D432-40BC-BB93-B5947B515802}"/>
                </a:ext>
              </a:extLst>
            </p:cNvPr>
            <p:cNvCxnSpPr>
              <a:cxnSpLocks/>
            </p:cNvCxnSpPr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10547F-BE48-4B3A-BE7D-80953151C4B6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POST</a:t>
              </a:r>
            </a:p>
          </p:txBody>
        </p:sp>
        <p:cxnSp>
          <p:nvCxnSpPr>
            <p:cNvPr id="7" name="Elbow Connector 13">
              <a:extLst>
                <a:ext uri="{FF2B5EF4-FFF2-40B4-BE49-F238E27FC236}">
                  <a16:creationId xmlns:a16="http://schemas.microsoft.com/office/drawing/2014/main" id="{510795C8-F629-4E84-9682-921EDD09C8D8}"/>
                </a:ext>
              </a:extLst>
            </p:cNvPr>
            <p:cNvCxnSpPr>
              <a:stCxn id="4" idx="2"/>
            </p:cNvCxnSpPr>
            <p:nvPr/>
          </p:nvCxnSpPr>
          <p:spPr>
            <a:xfrm rot="16200000" flipH="1">
              <a:off x="3350361" y="1726387"/>
              <a:ext cx="512064" cy="42428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CD98AD-C1D4-4FE2-B008-D9518C0A2547}"/>
                </a:ext>
              </a:extLst>
            </p:cNvPr>
            <p:cNvSpPr/>
            <p:nvPr/>
          </p:nvSpPr>
          <p:spPr>
            <a:xfrm>
              <a:off x="4923128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Stripe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384A0A-B2F6-4289-B256-FAD68D2BA565}"/>
                </a:ext>
              </a:extLst>
            </p:cNvPr>
            <p:cNvSpPr/>
            <p:nvPr/>
          </p:nvSpPr>
          <p:spPr>
            <a:xfrm>
              <a:off x="492312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SendGrid</a:t>
              </a:r>
              <a:endParaRPr lang="en-US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64724-B0F0-49D6-8FD3-6F6BD4E70EC5}"/>
                </a:ext>
              </a:extLst>
            </p:cNvPr>
            <p:cNvSpPr/>
            <p:nvPr/>
          </p:nvSpPr>
          <p:spPr>
            <a:xfrm>
              <a:off x="4923124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RabbitMQ</a:t>
              </a:r>
              <a:endParaRPr lang="en-US" sz="24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DEF4958-F478-4EC6-ABBD-4640CC119180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855109" y="1027786"/>
              <a:ext cx="1068019" cy="2633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ECF20E-E8BC-4049-89DB-4C87DCEE39D0}"/>
                </a:ext>
              </a:extLst>
            </p:cNvPr>
            <p:cNvCxnSpPr>
              <a:stCxn id="4" idx="3"/>
              <a:endCxn id="9" idx="1"/>
            </p:cNvCxnSpPr>
            <p:nvPr/>
          </p:nvCxnSpPr>
          <p:spPr>
            <a:xfrm>
              <a:off x="3855109" y="1291133"/>
              <a:ext cx="1068015" cy="7827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CC3D8-CD87-451A-AAF5-BB5993557FF7}"/>
                </a:ext>
              </a:extLst>
            </p:cNvPr>
            <p:cNvCxnSpPr>
              <a:stCxn id="4" idx="3"/>
              <a:endCxn id="10" idx="1"/>
            </p:cNvCxnSpPr>
            <p:nvPr/>
          </p:nvCxnSpPr>
          <p:spPr>
            <a:xfrm>
              <a:off x="3855109" y="1291133"/>
              <a:ext cx="1068015" cy="18288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D9472E-DE20-4A29-8CD2-2ADFBB7C3CF1}"/>
                </a:ext>
              </a:extLst>
            </p:cNvPr>
            <p:cNvSpPr txBox="1"/>
            <p:nvPr/>
          </p:nvSpPr>
          <p:spPr>
            <a:xfrm>
              <a:off x="4250125" y="80988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41B34-49D9-42B1-A3A2-EBAA5F86BA63}"/>
                </a:ext>
              </a:extLst>
            </p:cNvPr>
            <p:cNvSpPr txBox="1"/>
            <p:nvPr/>
          </p:nvSpPr>
          <p:spPr>
            <a:xfrm>
              <a:off x="4250118" y="1464599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3.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E62CCE-A0D3-49F1-8566-81C51867F4AC}"/>
                </a:ext>
              </a:extLst>
            </p:cNvPr>
            <p:cNvSpPr txBox="1"/>
            <p:nvPr/>
          </p:nvSpPr>
          <p:spPr>
            <a:xfrm>
              <a:off x="4250118" y="2128425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4</a:t>
              </a:r>
              <a:r>
                <a:rPr lang="en-US" sz="2800"/>
                <a:t>.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81668-F937-46A3-969A-5572A8A4166C}"/>
                </a:ext>
              </a:extLst>
            </p:cNvPr>
            <p:cNvSpPr txBox="1"/>
            <p:nvPr/>
          </p:nvSpPr>
          <p:spPr>
            <a:xfrm>
              <a:off x="2948012" y="1680397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1.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197CB8-7CCC-4A24-B114-BCFB84DA5F08}"/>
                </a:ext>
              </a:extLst>
            </p:cNvPr>
            <p:cNvSpPr txBox="1"/>
            <p:nvPr/>
          </p:nvSpPr>
          <p:spPr>
            <a:xfrm>
              <a:off x="3394251" y="3208418"/>
              <a:ext cx="665682" cy="27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5.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081D636-345A-4F6B-87A3-695C7A1A26FF}"/>
              </a:ext>
            </a:extLst>
          </p:cNvPr>
          <p:cNvSpPr txBox="1"/>
          <p:nvPr/>
        </p:nvSpPr>
        <p:spPr>
          <a:xfrm>
            <a:off x="9865399" y="4769066"/>
            <a:ext cx="1345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0904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15D0-2D75-4EA2-B157-3B4F00B0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Outbox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2C8B1-E136-4BA4-A1AF-CB24F70A763C}"/>
              </a:ext>
            </a:extLst>
          </p:cNvPr>
          <p:cNvSpPr/>
          <p:nvPr/>
        </p:nvSpPr>
        <p:spPr>
          <a:xfrm>
            <a:off x="885038" y="1958829"/>
            <a:ext cx="1728132" cy="120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Sender</a:t>
            </a:r>
          </a:p>
        </p:txBody>
      </p:sp>
      <p:sp>
        <p:nvSpPr>
          <p:cNvPr id="4" name="Can 4">
            <a:extLst>
              <a:ext uri="{FF2B5EF4-FFF2-40B4-BE49-F238E27FC236}">
                <a16:creationId xmlns:a16="http://schemas.microsoft.com/office/drawing/2014/main" id="{76C5F83E-A0E6-4539-A032-DB1C5089177F}"/>
              </a:ext>
            </a:extLst>
          </p:cNvPr>
          <p:cNvSpPr/>
          <p:nvPr/>
        </p:nvSpPr>
        <p:spPr>
          <a:xfrm>
            <a:off x="2613170" y="4029399"/>
            <a:ext cx="1182571" cy="15334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DB</a:t>
            </a:r>
            <a:endParaRPr lang="en-US" sz="28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20235D4-A46F-4B85-A502-262E7E65D698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043405" y="2868348"/>
            <a:ext cx="866750" cy="14553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720D7B-3BE4-4762-A84D-1B8E91CB1030}"/>
              </a:ext>
            </a:extLst>
          </p:cNvPr>
          <p:cNvSpPr/>
          <p:nvPr/>
        </p:nvSpPr>
        <p:spPr>
          <a:xfrm>
            <a:off x="9004184" y="1958827"/>
            <a:ext cx="1728132" cy="1203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Receiver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8F6994-9780-4991-84BF-768047D8701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26114" y="4415128"/>
            <a:ext cx="618146" cy="381000"/>
            <a:chOff x="838200" y="3886200"/>
            <a:chExt cx="914400" cy="609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4DD8C7-C08F-45B3-B151-BCC1913596EB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BD64879-6D1C-4907-AB53-B59D2FF02634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9CE6BB10-1778-4B88-A6A4-F1CDE8819F78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2D1011-92D3-4E18-9D6F-6AB57CCAF9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79323" y="4534191"/>
            <a:ext cx="618146" cy="381000"/>
            <a:chOff x="838200" y="3886200"/>
            <a:chExt cx="914400" cy="6096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FA455AB-427F-4F3B-9A2C-26377C65BA48}"/>
                </a:ext>
              </a:extLst>
            </p:cNvPr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538D41C-345F-4ACD-AFAB-F5390C717827}"/>
                </a:ext>
              </a:extLst>
            </p:cNvPr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AB207CC-390C-4D52-BAAE-DF845746B8F4}"/>
                </a:ext>
              </a:extLst>
            </p:cNvPr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40D6E-2B83-48FE-BC5F-FF83D1111653}"/>
              </a:ext>
            </a:extLst>
          </p:cNvPr>
          <p:cNvSpPr/>
          <p:nvPr/>
        </p:nvSpPr>
        <p:spPr>
          <a:xfrm>
            <a:off x="4944611" y="1958827"/>
            <a:ext cx="1728132" cy="1203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Broker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C66B71-5D2E-4782-B465-FC930419C347}"/>
              </a:ext>
            </a:extLst>
          </p:cNvPr>
          <p:cNvCxnSpPr>
            <a:stCxn id="18" idx="2"/>
            <a:endCxn id="14" idx="3"/>
          </p:cNvCxnSpPr>
          <p:nvPr/>
        </p:nvCxnSpPr>
        <p:spPr>
          <a:xfrm flipH="1">
            <a:off x="4197469" y="3162647"/>
            <a:ext cx="1611208" cy="1562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C9F1A8-2192-4B65-B5EA-E853BB439E8D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6672743" y="2560737"/>
            <a:ext cx="23314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8327978-3149-4AB6-8B24-0DC13899AA9C}"/>
              </a:ext>
            </a:extLst>
          </p:cNvPr>
          <p:cNvSpPr/>
          <p:nvPr/>
        </p:nvSpPr>
        <p:spPr>
          <a:xfrm>
            <a:off x="658536" y="1690688"/>
            <a:ext cx="3871519" cy="43116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3200" dirty="0" err="1">
                <a:solidFill>
                  <a:schemeClr val="tx1"/>
                </a:solidFill>
              </a:rPr>
              <a:t>Txn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7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62CCE8-9D31-4454-9B70-4FE41538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96"/>
            <a:ext cx="12192000" cy="3803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2FA62-9520-46F4-9DBC-2DF5086F4C63}"/>
              </a:ext>
            </a:extLst>
          </p:cNvPr>
          <p:cNvSpPr/>
          <p:nvPr/>
        </p:nvSpPr>
        <p:spPr>
          <a:xfrm>
            <a:off x="97155" y="1914525"/>
            <a:ext cx="12094845" cy="48577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Find Customer from 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052D1-1CB5-4D76-B76C-98D8AA87140C}"/>
              </a:ext>
            </a:extLst>
          </p:cNvPr>
          <p:cNvSpPr/>
          <p:nvPr/>
        </p:nvSpPr>
        <p:spPr>
          <a:xfrm>
            <a:off x="97155" y="2415540"/>
            <a:ext cx="12094845" cy="485775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Create Order from cart and customer details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6853C-434C-4CFC-9813-2BD9312E40EC}"/>
              </a:ext>
            </a:extLst>
          </p:cNvPr>
          <p:cNvSpPr/>
          <p:nvPr/>
        </p:nvSpPr>
        <p:spPr>
          <a:xfrm>
            <a:off x="97155" y="2927985"/>
            <a:ext cx="12094845" cy="485775"/>
          </a:xfrm>
          <a:prstGeom prst="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Post payment to Stripe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55B64-BE12-4F10-A719-25A451788C66}"/>
              </a:ext>
            </a:extLst>
          </p:cNvPr>
          <p:cNvSpPr/>
          <p:nvPr/>
        </p:nvSpPr>
        <p:spPr>
          <a:xfrm>
            <a:off x="97155" y="3440430"/>
            <a:ext cx="12094845" cy="485775"/>
          </a:xfrm>
          <a:prstGeom prst="rect">
            <a:avLst/>
          </a:prstGeom>
          <a:solidFill>
            <a:schemeClr val="accent6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Send thank you email via </a:t>
            </a:r>
            <a:r>
              <a:rPr lang="en-US" sz="2800" dirty="0" err="1">
                <a:latin typeface="+mj-lt"/>
              </a:rPr>
              <a:t>SendGrid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94D7F-610F-4EA6-8CEE-830141875900}"/>
              </a:ext>
            </a:extLst>
          </p:cNvPr>
          <p:cNvSpPr/>
          <p:nvPr/>
        </p:nvSpPr>
        <p:spPr>
          <a:xfrm>
            <a:off x="97154" y="3952875"/>
            <a:ext cx="12094845" cy="485775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Publish a message to RabbitMQ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430E6-23F1-4797-937B-F1E8F407AB09}"/>
              </a:ext>
            </a:extLst>
          </p:cNvPr>
          <p:cNvSpPr/>
          <p:nvPr/>
        </p:nvSpPr>
        <p:spPr>
          <a:xfrm>
            <a:off x="97155" y="4465320"/>
            <a:ext cx="12094845" cy="485775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Redirect customer to “thank you” page</a:t>
            </a:r>
          </a:p>
        </p:txBody>
      </p:sp>
    </p:spTree>
    <p:extLst>
      <p:ext uri="{BB962C8B-B14F-4D97-AF65-F5344CB8AC3E}">
        <p14:creationId xmlns:p14="http://schemas.microsoft.com/office/powerpoint/2010/main" val="707471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1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E99C03-47DE-48DE-BE6C-0EE6DFD8D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5376"/>
            <a:ext cx="10515600" cy="33318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D4B139-BD81-4F51-9011-6D80DF9419B5}"/>
              </a:ext>
            </a:extLst>
          </p:cNvPr>
          <p:cNvSpPr/>
          <p:nvPr/>
        </p:nvSpPr>
        <p:spPr>
          <a:xfrm>
            <a:off x="1411792" y="4360986"/>
            <a:ext cx="9164098" cy="572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918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94F-542B-4282-99C6-D5ABB2BB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Outbox pattern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4669E0-1E1F-47A8-BFAE-88097D351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1233"/>
            <a:ext cx="10515600" cy="43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there…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68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too much going on in a single button click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8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ecommerce uses background processing to fulfill orders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25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7D30-24F6-4779-A875-38080528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C325-3BF1-4657-8589-8456AE91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Stripe – minimize checkout fallout rate, process offline</a:t>
            </a:r>
          </a:p>
          <a:p>
            <a:endParaRPr lang="en-US" sz="4000" dirty="0"/>
          </a:p>
          <a:p>
            <a:r>
              <a:rPr lang="en-US" sz="4000" dirty="0" err="1"/>
              <a:t>Sendgrid</a:t>
            </a:r>
            <a:r>
              <a:rPr lang="en-US" sz="4000" dirty="0"/>
              <a:t> – send offline</a:t>
            </a:r>
          </a:p>
          <a:p>
            <a:endParaRPr lang="en-US" sz="4000" dirty="0"/>
          </a:p>
          <a:p>
            <a:r>
              <a:rPr lang="en-US" sz="4000" dirty="0"/>
              <a:t>RabbitMQ – send offline</a:t>
            </a:r>
          </a:p>
        </p:txBody>
      </p:sp>
    </p:spTree>
    <p:extLst>
      <p:ext uri="{BB962C8B-B14F-4D97-AF65-F5344CB8AC3E}">
        <p14:creationId xmlns:p14="http://schemas.microsoft.com/office/powerpoint/2010/main" val="69674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DF873-9313-4DE0-A398-73D3611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F7D5D-661E-4A28-A109-B8A6DF404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2285E-5C7D-4A0A-8BD8-F31E4246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Scheduled jobs with </a:t>
            </a:r>
            <a:r>
              <a:rPr lang="en-US" dirty="0" err="1"/>
              <a:t>Hangfire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C6021B-303A-419F-9C0D-310321D2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086" y="1825625"/>
            <a:ext cx="71138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90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CA040-9DDC-4DDB-9E0A-8CB940C73B58}"/>
              </a:ext>
            </a:extLst>
          </p:cNvPr>
          <p:cNvGrpSpPr/>
          <p:nvPr/>
        </p:nvGrpSpPr>
        <p:grpSpPr>
          <a:xfrm>
            <a:off x="934860" y="1058808"/>
            <a:ext cx="9751562" cy="4834906"/>
            <a:chOff x="1733704" y="636422"/>
            <a:chExt cx="5933265" cy="28748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EE1B92-E601-4354-87C7-66AA5D5D31EE}"/>
                </a:ext>
              </a:extLst>
            </p:cNvPr>
            <p:cNvSpPr/>
            <p:nvPr/>
          </p:nvSpPr>
          <p:spPr>
            <a:xfrm>
              <a:off x="2531059" y="636422"/>
              <a:ext cx="1726387" cy="287487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sz="2800" dirty="0"/>
                <a:t>API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151ED883-22FB-4CD5-B5DB-C2FF166E87F5}"/>
                </a:ext>
              </a:extLst>
            </p:cNvPr>
            <p:cNvSpPr/>
            <p:nvPr/>
          </p:nvSpPr>
          <p:spPr>
            <a:xfrm>
              <a:off x="2741223" y="2194560"/>
              <a:ext cx="585216" cy="804672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DB</a:t>
              </a:r>
              <a:endParaRPr lang="en-US" sz="20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84E7CA-DB48-404B-9D66-D789BF93058B}"/>
                </a:ext>
              </a:extLst>
            </p:cNvPr>
            <p:cNvSpPr/>
            <p:nvPr/>
          </p:nvSpPr>
          <p:spPr>
            <a:xfrm>
              <a:off x="2933394" y="899769"/>
              <a:ext cx="921715" cy="78272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API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3204322-9975-4B4B-BD4B-D0F5FA5654A8}"/>
                </a:ext>
              </a:extLst>
            </p:cNvPr>
            <p:cNvCxnSpPr/>
            <p:nvPr/>
          </p:nvCxnSpPr>
          <p:spPr>
            <a:xfrm>
              <a:off x="1836115" y="1291132"/>
              <a:ext cx="109727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DF4227-5C8A-4FF4-B60C-BF3703C5E284}"/>
                </a:ext>
              </a:extLst>
            </p:cNvPr>
            <p:cNvSpPr txBox="1"/>
            <p:nvPr/>
          </p:nvSpPr>
          <p:spPr>
            <a:xfrm>
              <a:off x="1733704" y="983355"/>
              <a:ext cx="716888" cy="23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POST</a:t>
              </a:r>
            </a:p>
          </p:txBody>
        </p:sp>
        <p:cxnSp>
          <p:nvCxnSpPr>
            <p:cNvPr id="9" name="Elbow Connector 13">
              <a:extLst>
                <a:ext uri="{FF2B5EF4-FFF2-40B4-BE49-F238E27FC236}">
                  <a16:creationId xmlns:a16="http://schemas.microsoft.com/office/drawing/2014/main" id="{0F761398-A101-408E-A9D3-71D03456B9B4}"/>
                </a:ext>
              </a:extLst>
            </p:cNvPr>
            <p:cNvCxnSpPr>
              <a:stCxn id="6" idx="2"/>
              <a:endCxn id="5" idx="1"/>
            </p:cNvCxnSpPr>
            <p:nvPr/>
          </p:nvCxnSpPr>
          <p:spPr>
            <a:xfrm rot="5400000">
              <a:off x="2958010" y="1758318"/>
              <a:ext cx="512064" cy="360421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F70FDC-5160-4404-9D90-26BADECDA88C}"/>
                </a:ext>
              </a:extLst>
            </p:cNvPr>
            <p:cNvSpPr/>
            <p:nvPr/>
          </p:nvSpPr>
          <p:spPr>
            <a:xfrm>
              <a:off x="6745254" y="636422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Stripe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57F3C-C3B9-4863-8356-E410266E2E00}"/>
                </a:ext>
              </a:extLst>
            </p:cNvPr>
            <p:cNvSpPr/>
            <p:nvPr/>
          </p:nvSpPr>
          <p:spPr>
            <a:xfrm>
              <a:off x="6745250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SendGrid</a:t>
              </a:r>
              <a:endParaRPr lang="en-US" sz="2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EBD997-BE39-4E9E-A028-86A9B31F349D}"/>
                </a:ext>
              </a:extLst>
            </p:cNvPr>
            <p:cNvSpPr/>
            <p:nvPr/>
          </p:nvSpPr>
          <p:spPr>
            <a:xfrm>
              <a:off x="6745250" y="2728569"/>
              <a:ext cx="921715" cy="7827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RabbitMQ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EC60AD1-E019-4540-AB9C-2D9627D4D641}"/>
                </a:ext>
              </a:extLst>
            </p:cNvPr>
            <p:cNvSpPr/>
            <p:nvPr/>
          </p:nvSpPr>
          <p:spPr>
            <a:xfrm>
              <a:off x="3451407" y="2325014"/>
              <a:ext cx="681070" cy="54376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Task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14EC8A-8240-4256-AAA9-CC78F7192075}"/>
                </a:ext>
              </a:extLst>
            </p:cNvPr>
            <p:cNvCxnSpPr>
              <a:stCxn id="13" idx="1"/>
              <a:endCxn id="5" idx="4"/>
            </p:cNvCxnSpPr>
            <p:nvPr/>
          </p:nvCxnSpPr>
          <p:spPr>
            <a:xfrm flipH="1">
              <a:off x="3326439" y="2596896"/>
              <a:ext cx="12496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37EAB9-2EF7-4AE9-9A6D-D891717B4482}"/>
                </a:ext>
              </a:extLst>
            </p:cNvPr>
            <p:cNvSpPr/>
            <p:nvPr/>
          </p:nvSpPr>
          <p:spPr>
            <a:xfrm>
              <a:off x="4382414" y="1682495"/>
              <a:ext cx="921715" cy="782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Order Processor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9834DA8-BFEC-4DCD-A15C-5D399E80E522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4132477" y="2073859"/>
              <a:ext cx="249937" cy="5230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04C7F2-4372-4D29-81BA-003A9252269D}"/>
                </a:ext>
              </a:extLst>
            </p:cNvPr>
            <p:cNvSpPr txBox="1"/>
            <p:nvPr/>
          </p:nvSpPr>
          <p:spPr>
            <a:xfrm>
              <a:off x="5520768" y="1918303"/>
              <a:ext cx="587352" cy="31111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/>
                <a:t>???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AE1D662-E27C-4FC7-B78D-09517DB2854A}"/>
                </a:ext>
              </a:extLst>
            </p:cNvPr>
            <p:cNvCxnSpPr>
              <a:stCxn id="15" idx="3"/>
              <a:endCxn id="17" idx="1"/>
            </p:cNvCxnSpPr>
            <p:nvPr/>
          </p:nvCxnSpPr>
          <p:spPr>
            <a:xfrm flipV="1">
              <a:off x="5304129" y="2073858"/>
              <a:ext cx="21663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C276FD-9538-4DD6-9511-9A0BC656012F}"/>
                </a:ext>
              </a:extLst>
            </p:cNvPr>
            <p:cNvCxnSpPr>
              <a:stCxn id="17" idx="3"/>
              <a:endCxn id="10" idx="1"/>
            </p:cNvCxnSpPr>
            <p:nvPr/>
          </p:nvCxnSpPr>
          <p:spPr>
            <a:xfrm flipV="1">
              <a:off x="6108120" y="1027786"/>
              <a:ext cx="637134" cy="104607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93FC7-57C5-4709-96D9-68CB87D2A59B}"/>
                </a:ext>
              </a:extLst>
            </p:cNvPr>
            <p:cNvCxnSpPr>
              <a:stCxn id="17" idx="3"/>
              <a:endCxn id="11" idx="1"/>
            </p:cNvCxnSpPr>
            <p:nvPr/>
          </p:nvCxnSpPr>
          <p:spPr>
            <a:xfrm>
              <a:off x="6108120" y="2073858"/>
              <a:ext cx="63713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05343A-E804-42C9-9F43-AD37809A14D1}"/>
                </a:ext>
              </a:extLst>
            </p:cNvPr>
            <p:cNvCxnSpPr>
              <a:stCxn id="17" idx="3"/>
              <a:endCxn id="12" idx="1"/>
            </p:cNvCxnSpPr>
            <p:nvPr/>
          </p:nvCxnSpPr>
          <p:spPr>
            <a:xfrm>
              <a:off x="6108120" y="2073858"/>
              <a:ext cx="637130" cy="10460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4917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By93WlfJ9w3N9qn1pu5a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37988</TotalTime>
  <Words>1090</Words>
  <Application>Microsoft Office PowerPoint</Application>
  <PresentationFormat>Widescreen</PresentationFormat>
  <Paragraphs>524</Paragraphs>
  <Slides>123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Consolas</vt:lpstr>
      <vt:lpstr>Office Theme</vt:lpstr>
      <vt:lpstr>Fixing Distributed Systems Fail</vt:lpstr>
      <vt:lpstr>6 little lines of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Failure is ALWAYS an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do?</vt:lpstr>
      <vt:lpstr>¯\_(ツ)_/¯ is probably not good for business</vt:lpstr>
      <vt:lpstr>PowerPoint Presentation</vt:lpstr>
      <vt:lpstr>PowerPoint Presentation</vt:lpstr>
      <vt:lpstr>We can’t put the world into a transaction</vt:lpstr>
      <vt:lpstr>Assume failures</vt:lpstr>
      <vt:lpstr>Plan for the worst</vt:lpstr>
      <vt:lpstr>4 options for dealing with failures between two systems</vt:lpstr>
      <vt:lpstr>PowerPoint Presentation</vt:lpstr>
      <vt:lpstr>PowerPoint Presentation</vt:lpstr>
      <vt:lpstr>PowerPoint Presentation</vt:lpstr>
      <vt:lpstr>PowerPoint Presentation</vt:lpstr>
      <vt:lpstr>The Master Plan</vt:lpstr>
      <vt:lpstr>For each external resource, examine possibilities and pick best option based on business requirements </vt:lpstr>
      <vt:lpstr>First up: Stripe</vt:lpstr>
      <vt:lpstr>PowerPoint Presentation</vt:lpstr>
      <vt:lpstr>Option 1: Ignore</vt:lpstr>
      <vt:lpstr>Probably don’t want to ignore a failed payment</vt:lpstr>
      <vt:lpstr>Option 2: Retry</vt:lpstr>
      <vt:lpstr>PowerPoint Presentation</vt:lpstr>
      <vt:lpstr>PowerPoint Presentation</vt:lpstr>
      <vt:lpstr>PowerPoint Presentation</vt:lpstr>
      <vt:lpstr>PowerPoint Presentation</vt:lpstr>
      <vt:lpstr>Option 3: Undo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 4: Coordinate</vt:lpstr>
      <vt:lpstr>PowerPoint Presentation</vt:lpstr>
      <vt:lpstr>PowerPoint Presentation</vt:lpstr>
      <vt:lpstr>PowerPoint Presentation</vt:lpstr>
      <vt:lpstr>PowerPoint Presentation</vt:lpstr>
      <vt:lpstr>Next up: SendGrid</vt:lpstr>
      <vt:lpstr>Option 1: Ignore</vt:lpstr>
      <vt:lpstr>PowerPoint Presentation</vt:lpstr>
      <vt:lpstr>PowerPoint Presentation</vt:lpstr>
      <vt:lpstr>Option 2: Retry</vt:lpstr>
      <vt:lpstr>Not unless we want duplicate emails</vt:lpstr>
      <vt:lpstr>Option 3: Undo</vt:lpstr>
      <vt:lpstr>We can’t un-send emails</vt:lpstr>
      <vt:lpstr>Apologize?</vt:lpstr>
      <vt:lpstr>Option 4: Coordinate</vt:lpstr>
      <vt:lpstr>???????</vt:lpstr>
      <vt:lpstr>Finally: RabbitMQ</vt:lpstr>
      <vt:lpstr>Option 1: Ignore</vt:lpstr>
      <vt:lpstr>PowerPoint Presentation</vt:lpstr>
      <vt:lpstr>PowerPoint Presentation</vt:lpstr>
      <vt:lpstr>Option 2: Retry</vt:lpstr>
      <vt:lpstr>PowerPoint Presentation</vt:lpstr>
      <vt:lpstr>PowerPoint Presentation</vt:lpstr>
      <vt:lpstr>Option 3: Undo</vt:lpstr>
      <vt:lpstr>Can’t un-send a message</vt:lpstr>
      <vt:lpstr>Compensating message is...weird</vt:lpstr>
      <vt:lpstr>Option 4: Coordinate</vt:lpstr>
      <vt:lpstr>PowerPoint Presentation</vt:lpstr>
      <vt:lpstr>Taking a step back</vt:lpstr>
      <vt:lpstr>Can we avoid exceptions by breaking the process coupling?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Outbox pattern</vt:lpstr>
      <vt:lpstr>Outbox pattern</vt:lpstr>
      <vt:lpstr>Outbox pattern</vt:lpstr>
      <vt:lpstr>Outbox pattern</vt:lpstr>
      <vt:lpstr>Still not there…</vt:lpstr>
      <vt:lpstr>Way too much going on in a single button click</vt:lpstr>
      <vt:lpstr>Modern ecommerce uses background processing to fulfill orders</vt:lpstr>
      <vt:lpstr>Workflow Constraints</vt:lpstr>
      <vt:lpstr>Starting the workflow</vt:lpstr>
      <vt:lpstr>Scheduled jobs with Hangfire</vt:lpstr>
      <vt:lpstr>PowerPoint Presentation</vt:lpstr>
      <vt:lpstr>Routing slip</vt:lpstr>
      <vt:lpstr>PowerPoint Presentation</vt:lpstr>
      <vt:lpstr>PowerPoint Presentation</vt:lpstr>
      <vt:lpstr>Saga pattern</vt:lpstr>
      <vt:lpstr>PowerPoint Presentation</vt:lpstr>
      <vt:lpstr>Process manager pattern</vt:lpstr>
      <vt:lpstr>PowerPoint Presentation</vt:lpstr>
      <vt:lpstr>Orchestration or choreography?</vt:lpstr>
      <vt:lpstr>Process coupling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Example</vt:lpstr>
      <vt:lpstr>PowerPoint Presentation</vt:lpstr>
      <vt:lpstr>Fixing Distributed Systems Fail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James Bogard</cp:lastModifiedBy>
  <cp:revision>183</cp:revision>
  <dcterms:created xsi:type="dcterms:W3CDTF">2012-11-28T22:04:34Z</dcterms:created>
  <dcterms:modified xsi:type="dcterms:W3CDTF">2022-05-25T15:25:34Z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